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1" r:id="rId3"/>
    <p:sldId id="258" r:id="rId4"/>
    <p:sldId id="259" r:id="rId5"/>
    <p:sldId id="275" r:id="rId6"/>
    <p:sldId id="260" r:id="rId7"/>
    <p:sldId id="292" r:id="rId8"/>
    <p:sldId id="288" r:id="rId9"/>
    <p:sldId id="261" r:id="rId10"/>
    <p:sldId id="280" r:id="rId11"/>
    <p:sldId id="281" r:id="rId12"/>
    <p:sldId id="283" r:id="rId13"/>
    <p:sldId id="282" r:id="rId14"/>
    <p:sldId id="289" r:id="rId15"/>
    <p:sldId id="277" r:id="rId16"/>
    <p:sldId id="278" r:id="rId17"/>
    <p:sldId id="279" r:id="rId18"/>
    <p:sldId id="262" r:id="rId19"/>
    <p:sldId id="263" r:id="rId20"/>
    <p:sldId id="264" r:id="rId21"/>
    <p:sldId id="265" r:id="rId22"/>
    <p:sldId id="284" r:id="rId23"/>
    <p:sldId id="267" r:id="rId24"/>
    <p:sldId id="294" r:id="rId25"/>
    <p:sldId id="293" r:id="rId26"/>
    <p:sldId id="285" r:id="rId27"/>
    <p:sldId id="269" r:id="rId28"/>
    <p:sldId id="270" r:id="rId29"/>
    <p:sldId id="271" r:id="rId30"/>
    <p:sldId id="272" r:id="rId31"/>
    <p:sldId id="273" r:id="rId32"/>
    <p:sldId id="274" r:id="rId33"/>
    <p:sldId id="276" r:id="rId34"/>
    <p:sldId id="286" r:id="rId35"/>
    <p:sldId id="290"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653"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1E16828-E16D-4590-8326-FCF991486CA4}" type="datetimeFigureOut">
              <a:rPr lang="en-IN" smtClean="0"/>
              <a:t>01-08-2020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548F5B-A6AC-47D5-9B6F-DB01F6B7643F}" type="slidenum">
              <a:rPr lang="en-IN" smtClean="0"/>
              <a:t>‹#›</a:t>
            </a:fld>
            <a:endParaRPr lang="en-IN"/>
          </a:p>
        </p:txBody>
      </p:sp>
    </p:spTree>
    <p:extLst>
      <p:ext uri="{BB962C8B-B14F-4D97-AF65-F5344CB8AC3E}">
        <p14:creationId xmlns:p14="http://schemas.microsoft.com/office/powerpoint/2010/main" val="464105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E16828-E16D-4590-8326-FCF991486CA4}" type="datetimeFigureOut">
              <a:rPr lang="en-IN" smtClean="0"/>
              <a:t>01-08-2020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548F5B-A6AC-47D5-9B6F-DB01F6B7643F}" type="slidenum">
              <a:rPr lang="en-IN" smtClean="0"/>
              <a:t>‹#›</a:t>
            </a:fld>
            <a:endParaRPr lang="en-IN"/>
          </a:p>
        </p:txBody>
      </p:sp>
    </p:spTree>
    <p:extLst>
      <p:ext uri="{BB962C8B-B14F-4D97-AF65-F5344CB8AC3E}">
        <p14:creationId xmlns:p14="http://schemas.microsoft.com/office/powerpoint/2010/main" val="29501994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E16828-E16D-4590-8326-FCF991486CA4}" type="datetimeFigureOut">
              <a:rPr lang="en-IN" smtClean="0"/>
              <a:t>01-08-2020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548F5B-A6AC-47D5-9B6F-DB01F6B7643F}"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4305896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E16828-E16D-4590-8326-FCF991486CA4}" type="datetimeFigureOut">
              <a:rPr lang="en-IN" smtClean="0"/>
              <a:t>01-08-2020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548F5B-A6AC-47D5-9B6F-DB01F6B7643F}" type="slidenum">
              <a:rPr lang="en-IN" smtClean="0"/>
              <a:t>‹#›</a:t>
            </a:fld>
            <a:endParaRPr lang="en-IN"/>
          </a:p>
        </p:txBody>
      </p:sp>
    </p:spTree>
    <p:extLst>
      <p:ext uri="{BB962C8B-B14F-4D97-AF65-F5344CB8AC3E}">
        <p14:creationId xmlns:p14="http://schemas.microsoft.com/office/powerpoint/2010/main" val="39029652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E16828-E16D-4590-8326-FCF991486CA4}" type="datetimeFigureOut">
              <a:rPr lang="en-IN" smtClean="0"/>
              <a:t>01-08-2020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548F5B-A6AC-47D5-9B6F-DB01F6B7643F}"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03862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E16828-E16D-4590-8326-FCF991486CA4}" type="datetimeFigureOut">
              <a:rPr lang="en-IN" smtClean="0"/>
              <a:t>01-08-2020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548F5B-A6AC-47D5-9B6F-DB01F6B7643F}" type="slidenum">
              <a:rPr lang="en-IN" smtClean="0"/>
              <a:t>‹#›</a:t>
            </a:fld>
            <a:endParaRPr lang="en-IN"/>
          </a:p>
        </p:txBody>
      </p:sp>
    </p:spTree>
    <p:extLst>
      <p:ext uri="{BB962C8B-B14F-4D97-AF65-F5344CB8AC3E}">
        <p14:creationId xmlns:p14="http://schemas.microsoft.com/office/powerpoint/2010/main" val="34764777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1E16828-E16D-4590-8326-FCF991486CA4}" type="datetimeFigureOut">
              <a:rPr lang="en-IN" smtClean="0"/>
              <a:t>01-08-2020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548F5B-A6AC-47D5-9B6F-DB01F6B7643F}" type="slidenum">
              <a:rPr lang="en-IN" smtClean="0"/>
              <a:t>‹#›</a:t>
            </a:fld>
            <a:endParaRPr lang="en-IN"/>
          </a:p>
        </p:txBody>
      </p:sp>
    </p:spTree>
    <p:extLst>
      <p:ext uri="{BB962C8B-B14F-4D97-AF65-F5344CB8AC3E}">
        <p14:creationId xmlns:p14="http://schemas.microsoft.com/office/powerpoint/2010/main" val="19641678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1E16828-E16D-4590-8326-FCF991486CA4}" type="datetimeFigureOut">
              <a:rPr lang="en-IN" smtClean="0"/>
              <a:t>01-08-2020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548F5B-A6AC-47D5-9B6F-DB01F6B7643F}" type="slidenum">
              <a:rPr lang="en-IN" smtClean="0"/>
              <a:t>‹#›</a:t>
            </a:fld>
            <a:endParaRPr lang="en-IN"/>
          </a:p>
        </p:txBody>
      </p:sp>
    </p:spTree>
    <p:extLst>
      <p:ext uri="{BB962C8B-B14F-4D97-AF65-F5344CB8AC3E}">
        <p14:creationId xmlns:p14="http://schemas.microsoft.com/office/powerpoint/2010/main" val="36704783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1E16828-E16D-4590-8326-FCF991486CA4}" type="datetimeFigureOut">
              <a:rPr lang="en-IN" smtClean="0"/>
              <a:t>01-08-2020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548F5B-A6AC-47D5-9B6F-DB01F6B7643F}" type="slidenum">
              <a:rPr lang="en-IN" smtClean="0"/>
              <a:t>‹#›</a:t>
            </a:fld>
            <a:endParaRPr lang="en-IN"/>
          </a:p>
        </p:txBody>
      </p:sp>
    </p:spTree>
    <p:extLst>
      <p:ext uri="{BB962C8B-B14F-4D97-AF65-F5344CB8AC3E}">
        <p14:creationId xmlns:p14="http://schemas.microsoft.com/office/powerpoint/2010/main" val="702982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E16828-E16D-4590-8326-FCF991486CA4}" type="datetimeFigureOut">
              <a:rPr lang="en-IN" smtClean="0"/>
              <a:t>01-08-2020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548F5B-A6AC-47D5-9B6F-DB01F6B7643F}" type="slidenum">
              <a:rPr lang="en-IN" smtClean="0"/>
              <a:t>‹#›</a:t>
            </a:fld>
            <a:endParaRPr lang="en-IN"/>
          </a:p>
        </p:txBody>
      </p:sp>
    </p:spTree>
    <p:extLst>
      <p:ext uri="{BB962C8B-B14F-4D97-AF65-F5344CB8AC3E}">
        <p14:creationId xmlns:p14="http://schemas.microsoft.com/office/powerpoint/2010/main" val="4828625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1E16828-E16D-4590-8326-FCF991486CA4}" type="datetimeFigureOut">
              <a:rPr lang="en-IN" smtClean="0"/>
              <a:t>01-08-2020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1548F5B-A6AC-47D5-9B6F-DB01F6B7643F}" type="slidenum">
              <a:rPr lang="en-IN" smtClean="0"/>
              <a:t>‹#›</a:t>
            </a:fld>
            <a:endParaRPr lang="en-IN"/>
          </a:p>
        </p:txBody>
      </p:sp>
    </p:spTree>
    <p:extLst>
      <p:ext uri="{BB962C8B-B14F-4D97-AF65-F5344CB8AC3E}">
        <p14:creationId xmlns:p14="http://schemas.microsoft.com/office/powerpoint/2010/main" val="480089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1E16828-E16D-4590-8326-FCF991486CA4}" type="datetimeFigureOut">
              <a:rPr lang="en-IN" smtClean="0"/>
              <a:t>01-08-2020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1548F5B-A6AC-47D5-9B6F-DB01F6B7643F}" type="slidenum">
              <a:rPr lang="en-IN" smtClean="0"/>
              <a:t>‹#›</a:t>
            </a:fld>
            <a:endParaRPr lang="en-IN"/>
          </a:p>
        </p:txBody>
      </p:sp>
    </p:spTree>
    <p:extLst>
      <p:ext uri="{BB962C8B-B14F-4D97-AF65-F5344CB8AC3E}">
        <p14:creationId xmlns:p14="http://schemas.microsoft.com/office/powerpoint/2010/main" val="119338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1E16828-E16D-4590-8326-FCF991486CA4}" type="datetimeFigureOut">
              <a:rPr lang="en-IN" smtClean="0"/>
              <a:t>01-08-2020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1548F5B-A6AC-47D5-9B6F-DB01F6B7643F}" type="slidenum">
              <a:rPr lang="en-IN" smtClean="0"/>
              <a:t>‹#›</a:t>
            </a:fld>
            <a:endParaRPr lang="en-IN"/>
          </a:p>
        </p:txBody>
      </p:sp>
    </p:spTree>
    <p:extLst>
      <p:ext uri="{BB962C8B-B14F-4D97-AF65-F5344CB8AC3E}">
        <p14:creationId xmlns:p14="http://schemas.microsoft.com/office/powerpoint/2010/main" val="433692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E16828-E16D-4590-8326-FCF991486CA4}" type="datetimeFigureOut">
              <a:rPr lang="en-IN" smtClean="0"/>
              <a:t>01-08-2020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51548F5B-A6AC-47D5-9B6F-DB01F6B7643F}" type="slidenum">
              <a:rPr lang="en-IN" smtClean="0"/>
              <a:t>‹#›</a:t>
            </a:fld>
            <a:endParaRPr lang="en-IN"/>
          </a:p>
        </p:txBody>
      </p:sp>
    </p:spTree>
    <p:extLst>
      <p:ext uri="{BB962C8B-B14F-4D97-AF65-F5344CB8AC3E}">
        <p14:creationId xmlns:p14="http://schemas.microsoft.com/office/powerpoint/2010/main" val="2429662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E16828-E16D-4590-8326-FCF991486CA4}" type="datetimeFigureOut">
              <a:rPr lang="en-IN" smtClean="0"/>
              <a:t>01-08-2020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1548F5B-A6AC-47D5-9B6F-DB01F6B7643F}" type="slidenum">
              <a:rPr lang="en-IN" smtClean="0"/>
              <a:t>‹#›</a:t>
            </a:fld>
            <a:endParaRPr lang="en-IN"/>
          </a:p>
        </p:txBody>
      </p:sp>
    </p:spTree>
    <p:extLst>
      <p:ext uri="{BB962C8B-B14F-4D97-AF65-F5344CB8AC3E}">
        <p14:creationId xmlns:p14="http://schemas.microsoft.com/office/powerpoint/2010/main" val="27651862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E16828-E16D-4590-8326-FCF991486CA4}" type="datetimeFigureOut">
              <a:rPr lang="en-IN" smtClean="0"/>
              <a:t>01-08-2020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1548F5B-A6AC-47D5-9B6F-DB01F6B7643F}" type="slidenum">
              <a:rPr lang="en-IN" smtClean="0"/>
              <a:t>‹#›</a:t>
            </a:fld>
            <a:endParaRPr lang="en-IN"/>
          </a:p>
        </p:txBody>
      </p:sp>
    </p:spTree>
    <p:extLst>
      <p:ext uri="{BB962C8B-B14F-4D97-AF65-F5344CB8AC3E}">
        <p14:creationId xmlns:p14="http://schemas.microsoft.com/office/powerpoint/2010/main" val="2559950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1E16828-E16D-4590-8326-FCF991486CA4}" type="datetimeFigureOut">
              <a:rPr lang="en-IN" smtClean="0"/>
              <a:t>01-08-2020</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1548F5B-A6AC-47D5-9B6F-DB01F6B7643F}" type="slidenum">
              <a:rPr lang="en-IN" smtClean="0"/>
              <a:t>‹#›</a:t>
            </a:fld>
            <a:endParaRPr lang="en-IN"/>
          </a:p>
        </p:txBody>
      </p:sp>
    </p:spTree>
    <p:extLst>
      <p:ext uri="{BB962C8B-B14F-4D97-AF65-F5344CB8AC3E}">
        <p14:creationId xmlns:p14="http://schemas.microsoft.com/office/powerpoint/2010/main" val="27485569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Kamaraj_nimh@yahoo.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latin typeface="Times New Roman" panose="02020603050405020304" pitchFamily="18" charset="0"/>
                <a:cs typeface="Times New Roman" panose="02020603050405020304" pitchFamily="18" charset="0"/>
              </a:rPr>
              <a:t>MULTIPLE DISABILITY</a:t>
            </a:r>
            <a:endParaRPr lang="en-IN"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normAutofit lnSpcReduction="10000"/>
          </a:bodyPr>
          <a:lstStyle/>
          <a:p>
            <a:r>
              <a:rPr lang="en-IN" dirty="0">
                <a:latin typeface="Times New Roman" panose="02020603050405020304" pitchFamily="18" charset="0"/>
                <a:cs typeface="Times New Roman" panose="02020603050405020304" pitchFamily="18" charset="0"/>
              </a:rPr>
              <a:t>P . KAMARAJ,  Faculty , NIEPMD, ECR ,</a:t>
            </a:r>
            <a:r>
              <a:rPr lang="en-IN" dirty="0" err="1">
                <a:latin typeface="Times New Roman" panose="02020603050405020304" pitchFamily="18" charset="0"/>
                <a:cs typeface="Times New Roman" panose="02020603050405020304" pitchFamily="18" charset="0"/>
              </a:rPr>
              <a:t>Muttukadu</a:t>
            </a:r>
            <a:r>
              <a:rPr lang="en-IN" dirty="0">
                <a:latin typeface="Times New Roman" panose="02020603050405020304" pitchFamily="18" charset="0"/>
                <a:cs typeface="Times New Roman" panose="02020603050405020304" pitchFamily="18" charset="0"/>
              </a:rPr>
              <a:t> , Chennai</a:t>
            </a:r>
          </a:p>
          <a:p>
            <a:r>
              <a:rPr lang="en-IN" dirty="0">
                <a:latin typeface="Times New Roman" panose="02020603050405020304" pitchFamily="18" charset="0"/>
                <a:cs typeface="Times New Roman" panose="02020603050405020304" pitchFamily="18" charset="0"/>
                <a:hlinkClick r:id="rId2"/>
              </a:rPr>
              <a:t>Kamaraj_nimh@yahoo.com</a:t>
            </a:r>
            <a:endParaRPr lang="en-IN" dirty="0">
              <a:latin typeface="Times New Roman" panose="02020603050405020304" pitchFamily="18" charset="0"/>
              <a:cs typeface="Times New Roman" panose="02020603050405020304" pitchFamily="18" charset="0"/>
            </a:endParaRPr>
          </a:p>
          <a:p>
            <a:r>
              <a:rPr lang="en-IN" dirty="0">
                <a:latin typeface="Times New Roman" panose="02020603050405020304" pitchFamily="18" charset="0"/>
                <a:cs typeface="Times New Roman" panose="02020603050405020304" pitchFamily="18" charset="0"/>
              </a:rPr>
              <a:t>9840380628</a:t>
            </a:r>
            <a:endParaRPr lang="en-IN" dirty="0"/>
          </a:p>
        </p:txBody>
      </p:sp>
    </p:spTree>
    <p:extLst>
      <p:ext uri="{BB962C8B-B14F-4D97-AF65-F5344CB8AC3E}">
        <p14:creationId xmlns:p14="http://schemas.microsoft.com/office/powerpoint/2010/main" val="38017350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GENERAL APPEARANCE</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r>
              <a:rPr lang="en-IN" dirty="0" smtClean="0">
                <a:latin typeface="Times New Roman" panose="02020603050405020304" pitchFamily="18" charset="0"/>
                <a:cs typeface="Times New Roman" panose="02020603050405020304" pitchFamily="18" charset="0"/>
              </a:rPr>
              <a:t>Under build / Thin built</a:t>
            </a:r>
          </a:p>
          <a:p>
            <a:r>
              <a:rPr lang="en-IN" dirty="0" smtClean="0">
                <a:latin typeface="Times New Roman" panose="02020603050405020304" pitchFamily="18" charset="0"/>
                <a:cs typeface="Times New Roman" panose="02020603050405020304" pitchFamily="18" charset="0"/>
              </a:rPr>
              <a:t>Unsteady of body control</a:t>
            </a:r>
          </a:p>
          <a:p>
            <a:r>
              <a:rPr lang="en-IN" dirty="0" smtClean="0">
                <a:latin typeface="Times New Roman" panose="02020603050405020304" pitchFamily="18" charset="0"/>
                <a:cs typeface="Times New Roman" panose="02020603050405020304" pitchFamily="18" charset="0"/>
              </a:rPr>
              <a:t>Clumsiness of appearance</a:t>
            </a:r>
          </a:p>
          <a:p>
            <a:r>
              <a:rPr lang="en-IN" dirty="0" smtClean="0">
                <a:latin typeface="Times New Roman" panose="02020603050405020304" pitchFamily="18" charset="0"/>
                <a:cs typeface="Times New Roman" panose="02020603050405020304" pitchFamily="18" charset="0"/>
              </a:rPr>
              <a:t>Micro cephalic or hydro cephalic head</a:t>
            </a:r>
          </a:p>
          <a:p>
            <a:r>
              <a:rPr lang="en-IN" dirty="0" smtClean="0">
                <a:latin typeface="Times New Roman" panose="02020603050405020304" pitchFamily="18" charset="0"/>
                <a:cs typeface="Times New Roman" panose="02020603050405020304" pitchFamily="18" charset="0"/>
              </a:rPr>
              <a:t>Squint </a:t>
            </a:r>
          </a:p>
          <a:p>
            <a:r>
              <a:rPr lang="en-IN" dirty="0" smtClean="0">
                <a:latin typeface="Times New Roman" panose="02020603050405020304" pitchFamily="18" charset="0"/>
                <a:cs typeface="Times New Roman" panose="02020603050405020304" pitchFamily="18" charset="0"/>
              </a:rPr>
              <a:t>Pigeon chest </a:t>
            </a:r>
          </a:p>
          <a:p>
            <a:r>
              <a:rPr lang="en-IN" dirty="0" smtClean="0">
                <a:latin typeface="Times New Roman" panose="02020603050405020304" pitchFamily="18" charset="0"/>
                <a:cs typeface="Times New Roman" panose="02020603050405020304" pitchFamily="18" charset="0"/>
              </a:rPr>
              <a:t>Drools</a:t>
            </a:r>
          </a:p>
          <a:p>
            <a:r>
              <a:rPr lang="en-IN" dirty="0" smtClean="0">
                <a:latin typeface="Times New Roman" panose="02020603050405020304" pitchFamily="18" charset="0"/>
                <a:cs typeface="Times New Roman" panose="02020603050405020304" pitchFamily="18" charset="0"/>
              </a:rPr>
              <a:t>Asymmetrical body features </a:t>
            </a:r>
          </a:p>
          <a:p>
            <a:r>
              <a:rPr lang="en-IN" dirty="0" smtClean="0">
                <a:latin typeface="Times New Roman" panose="02020603050405020304" pitchFamily="18" charset="0"/>
                <a:cs typeface="Times New Roman" panose="02020603050405020304" pitchFamily="18" charset="0"/>
              </a:rPr>
              <a:t>Flexed or Drooped body condition</a:t>
            </a:r>
          </a:p>
          <a:p>
            <a:r>
              <a:rPr lang="en-IN" dirty="0" smtClean="0">
                <a:latin typeface="Times New Roman" panose="02020603050405020304" pitchFamily="18" charset="0"/>
                <a:cs typeface="Times New Roman" panose="02020603050405020304" pitchFamily="18" charset="0"/>
              </a:rPr>
              <a:t>Retarder physical growth</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1461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MOTOR FUNCTIONS</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85000" lnSpcReduction="20000"/>
          </a:bodyPr>
          <a:lstStyle/>
          <a:p>
            <a:r>
              <a:rPr lang="en-IN" dirty="0" smtClean="0">
                <a:latin typeface="Times New Roman" panose="02020603050405020304" pitchFamily="18" charset="0"/>
                <a:cs typeface="Times New Roman" panose="02020603050405020304" pitchFamily="18" charset="0"/>
              </a:rPr>
              <a:t>Presence of abnormal reflexes</a:t>
            </a:r>
          </a:p>
          <a:p>
            <a:r>
              <a:rPr lang="en-IN" dirty="0" smtClean="0">
                <a:latin typeface="Times New Roman" panose="02020603050405020304" pitchFamily="18" charset="0"/>
                <a:cs typeface="Times New Roman" panose="02020603050405020304" pitchFamily="18" charset="0"/>
              </a:rPr>
              <a:t>Unstable body condition</a:t>
            </a:r>
          </a:p>
          <a:p>
            <a:r>
              <a:rPr lang="en-IN" dirty="0" smtClean="0">
                <a:latin typeface="Times New Roman" panose="02020603050405020304" pitchFamily="18" charset="0"/>
                <a:cs typeface="Times New Roman" panose="02020603050405020304" pitchFamily="18" charset="0"/>
              </a:rPr>
              <a:t>No active movements of body and limbs  </a:t>
            </a:r>
          </a:p>
          <a:p>
            <a:r>
              <a:rPr lang="en-IN" dirty="0" smtClean="0">
                <a:latin typeface="Times New Roman" panose="02020603050405020304" pitchFamily="18" charset="0"/>
                <a:cs typeface="Times New Roman" panose="02020603050405020304" pitchFamily="18" charset="0"/>
              </a:rPr>
              <a:t>Developing abnormal pattern of posture and movements</a:t>
            </a:r>
          </a:p>
          <a:p>
            <a:r>
              <a:rPr lang="en-IN" dirty="0" smtClean="0">
                <a:latin typeface="Times New Roman" panose="02020603050405020304" pitchFamily="18" charset="0"/>
                <a:cs typeface="Times New Roman" panose="02020603050405020304" pitchFamily="18" charset="0"/>
              </a:rPr>
              <a:t>Flexion and hyper tonicity of joins and muscles</a:t>
            </a:r>
          </a:p>
          <a:p>
            <a:r>
              <a:rPr lang="en-IN" dirty="0" smtClean="0">
                <a:latin typeface="Times New Roman" panose="02020603050405020304" pitchFamily="18" charset="0"/>
                <a:cs typeface="Times New Roman" panose="02020603050405020304" pitchFamily="18" charset="0"/>
              </a:rPr>
              <a:t>Extended or Hypo tonicity of joins and muscles</a:t>
            </a:r>
          </a:p>
          <a:p>
            <a:r>
              <a:rPr lang="en-IN" dirty="0" smtClean="0">
                <a:latin typeface="Times New Roman" panose="02020603050405020304" pitchFamily="18" charset="0"/>
                <a:cs typeface="Times New Roman" panose="02020603050405020304" pitchFamily="18" charset="0"/>
              </a:rPr>
              <a:t>Sits or stands with supports</a:t>
            </a:r>
          </a:p>
          <a:p>
            <a:r>
              <a:rPr lang="en-IN" dirty="0" smtClean="0">
                <a:latin typeface="Times New Roman" panose="02020603050405020304" pitchFamily="18" charset="0"/>
                <a:cs typeface="Times New Roman" panose="02020603050405020304" pitchFamily="18" charset="0"/>
              </a:rPr>
              <a:t>Lying on the floor or bed for long time</a:t>
            </a:r>
          </a:p>
          <a:p>
            <a:r>
              <a:rPr lang="en-IN" dirty="0" smtClean="0">
                <a:latin typeface="Times New Roman" panose="02020603050405020304" pitchFamily="18" charset="0"/>
                <a:cs typeface="Times New Roman" panose="02020603050405020304" pitchFamily="18" charset="0"/>
              </a:rPr>
              <a:t>Drags the body for movements </a:t>
            </a:r>
          </a:p>
          <a:p>
            <a:r>
              <a:rPr lang="en-IN" dirty="0" smtClean="0">
                <a:latin typeface="Times New Roman" panose="02020603050405020304" pitchFamily="18" charset="0"/>
                <a:cs typeface="Times New Roman" panose="02020603050405020304" pitchFamily="18" charset="0"/>
              </a:rPr>
              <a:t>Depend on others for his mobility</a:t>
            </a:r>
          </a:p>
          <a:p>
            <a:r>
              <a:rPr lang="en-IN" dirty="0" smtClean="0">
                <a:latin typeface="Times New Roman" panose="02020603050405020304" pitchFamily="18" charset="0"/>
                <a:cs typeface="Times New Roman" panose="02020603050405020304" pitchFamily="18" charset="0"/>
              </a:rPr>
              <a:t>Carries by others  manually or using a wheel chair </a:t>
            </a:r>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Hesitate to move around and experiences of fall or hurt while moving around</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52163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SELF HELP ACTIVITIES</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r>
              <a:rPr lang="en-IN" dirty="0" smtClean="0">
                <a:latin typeface="Times New Roman" panose="02020603050405020304" pitchFamily="18" charset="0"/>
                <a:cs typeface="Times New Roman" panose="02020603050405020304" pitchFamily="18" charset="0"/>
              </a:rPr>
              <a:t>Poor oral hygiene </a:t>
            </a:r>
          </a:p>
          <a:p>
            <a:r>
              <a:rPr lang="en-IN" dirty="0" smtClean="0">
                <a:latin typeface="Times New Roman" panose="02020603050405020304" pitchFamily="18" charset="0"/>
                <a:cs typeface="Times New Roman" panose="02020603050405020304" pitchFamily="18" charset="0"/>
              </a:rPr>
              <a:t>Decay of the tooth</a:t>
            </a:r>
          </a:p>
          <a:p>
            <a:r>
              <a:rPr lang="en-IN" dirty="0" smtClean="0">
                <a:latin typeface="Times New Roman" panose="02020603050405020304" pitchFamily="18" charset="0"/>
                <a:cs typeface="Times New Roman" panose="02020603050405020304" pitchFamily="18" charset="0"/>
              </a:rPr>
              <a:t>Show feeble movement of feeding</a:t>
            </a:r>
          </a:p>
          <a:p>
            <a:r>
              <a:rPr lang="en-IN" dirty="0" smtClean="0">
                <a:latin typeface="Times New Roman" panose="02020603050405020304" pitchFamily="18" charset="0"/>
                <a:cs typeface="Times New Roman" panose="02020603050405020304" pitchFamily="18" charset="0"/>
              </a:rPr>
              <a:t>Shows difficulties in sucking , swallowing , biting and chewing</a:t>
            </a:r>
          </a:p>
          <a:p>
            <a:r>
              <a:rPr lang="en-IN" dirty="0" smtClean="0">
                <a:latin typeface="Times New Roman" panose="02020603050405020304" pitchFamily="18" charset="0"/>
                <a:cs typeface="Times New Roman" panose="02020603050405020304" pitchFamily="18" charset="0"/>
              </a:rPr>
              <a:t>Poor intake</a:t>
            </a:r>
          </a:p>
          <a:p>
            <a:r>
              <a:rPr lang="en-IN" dirty="0" smtClean="0">
                <a:latin typeface="Times New Roman" panose="02020603050405020304" pitchFamily="18" charset="0"/>
                <a:cs typeface="Times New Roman" panose="02020603050405020304" pitchFamily="18" charset="0"/>
              </a:rPr>
              <a:t>Chokes while feeding </a:t>
            </a:r>
          </a:p>
          <a:p>
            <a:r>
              <a:rPr lang="en-IN" dirty="0" smtClean="0">
                <a:latin typeface="Times New Roman" panose="02020603050405020304" pitchFamily="18" charset="0"/>
                <a:cs typeface="Times New Roman" panose="02020603050405020304" pitchFamily="18" charset="0"/>
              </a:rPr>
              <a:t>Poor toilet skill , no toilet indication, cries after defecation and urination</a:t>
            </a:r>
          </a:p>
          <a:p>
            <a:r>
              <a:rPr lang="en-IN" dirty="0" smtClean="0">
                <a:latin typeface="Times New Roman" panose="02020603050405020304" pitchFamily="18" charset="0"/>
                <a:cs typeface="Times New Roman" panose="02020603050405020304" pitchFamily="18" charset="0"/>
              </a:rPr>
              <a:t>Cooperates for brushing , bathing and dressing.</a:t>
            </a:r>
          </a:p>
          <a:p>
            <a:r>
              <a:rPr lang="en-IN" dirty="0" smtClean="0">
                <a:latin typeface="Times New Roman" panose="02020603050405020304" pitchFamily="18" charset="0"/>
                <a:cs typeface="Times New Roman" panose="02020603050405020304" pitchFamily="18" charset="0"/>
              </a:rPr>
              <a:t>Custodial of other for his self help activities  </a:t>
            </a:r>
          </a:p>
          <a:p>
            <a:r>
              <a:rPr lang="en-IN" dirty="0" smtClean="0">
                <a:latin typeface="Times New Roman" panose="02020603050405020304" pitchFamily="18" charset="0"/>
                <a:cs typeface="Times New Roman" panose="02020603050405020304" pitchFamily="18" charset="0"/>
              </a:rPr>
              <a:t>Vulnerable to gets </a:t>
            </a:r>
            <a:r>
              <a:rPr lang="en-IN" dirty="0" smtClean="0">
                <a:latin typeface="Times New Roman" panose="02020603050405020304" pitchFamily="18" charset="0"/>
                <a:cs typeface="Times New Roman" panose="02020603050405020304" pitchFamily="18" charset="0"/>
              </a:rPr>
              <a:t>infected due to poor maintenance of his clothes, body and places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62296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LANGUAGE AND COMMUNICATION</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IN" dirty="0" smtClean="0">
                <a:latin typeface="Times New Roman" panose="02020603050405020304" pitchFamily="18" charset="0"/>
                <a:cs typeface="Times New Roman" panose="02020603050405020304" pitchFamily="18" charset="0"/>
              </a:rPr>
              <a:t>Severe to profound delay in language and communication development</a:t>
            </a:r>
          </a:p>
          <a:p>
            <a:r>
              <a:rPr lang="en-IN" dirty="0" smtClean="0">
                <a:latin typeface="Times New Roman" panose="02020603050405020304" pitchFamily="18" charset="0"/>
                <a:cs typeface="Times New Roman" panose="02020603050405020304" pitchFamily="18" charset="0"/>
              </a:rPr>
              <a:t>Very poor in using the body or limbs for communication</a:t>
            </a:r>
          </a:p>
          <a:p>
            <a:r>
              <a:rPr lang="en-IN" dirty="0" smtClean="0">
                <a:latin typeface="Times New Roman" panose="02020603050405020304" pitchFamily="18" charset="0"/>
                <a:cs typeface="Times New Roman" panose="02020603050405020304" pitchFamily="18" charset="0"/>
              </a:rPr>
              <a:t>Cries or coos or vocalises for communication</a:t>
            </a:r>
          </a:p>
          <a:p>
            <a:r>
              <a:rPr lang="en-IN" dirty="0" smtClean="0">
                <a:latin typeface="Times New Roman" panose="02020603050405020304" pitchFamily="18" charset="0"/>
                <a:cs typeface="Times New Roman" panose="02020603050405020304" pitchFamily="18" charset="0"/>
              </a:rPr>
              <a:t>Uses minimal facial expression for communication</a:t>
            </a:r>
          </a:p>
          <a:p>
            <a:r>
              <a:rPr lang="en-IN" dirty="0" smtClean="0">
                <a:latin typeface="Times New Roman" panose="02020603050405020304" pitchFamily="18" charset="0"/>
                <a:cs typeface="Times New Roman" panose="02020603050405020304" pitchFamily="18" charset="0"/>
              </a:rPr>
              <a:t>Uses eye gazing for communication</a:t>
            </a:r>
          </a:p>
          <a:p>
            <a:r>
              <a:rPr lang="en-IN" dirty="0" smtClean="0">
                <a:latin typeface="Times New Roman" panose="02020603050405020304" pitchFamily="18" charset="0"/>
                <a:cs typeface="Times New Roman" panose="02020603050405020304" pitchFamily="18" charset="0"/>
              </a:rPr>
              <a:t>Shows agitate movement or moves his limbs for communication  </a:t>
            </a:r>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Depend on AAC </a:t>
            </a:r>
            <a:r>
              <a:rPr lang="en-IN" dirty="0" smtClean="0">
                <a:latin typeface="Times New Roman" panose="02020603050405020304" pitchFamily="18" charset="0"/>
                <a:cs typeface="Times New Roman" panose="02020603050405020304" pitchFamily="18" charset="0"/>
              </a:rPr>
              <a:t>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82284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SENSORY</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IN" dirty="0" smtClean="0">
                <a:latin typeface="Times New Roman" panose="02020603050405020304" pitchFamily="18" charset="0"/>
                <a:cs typeface="Times New Roman" panose="02020603050405020304" pitchFamily="18" charset="0"/>
              </a:rPr>
              <a:t>Presence of sensory impairment </a:t>
            </a:r>
          </a:p>
          <a:p>
            <a:r>
              <a:rPr lang="en-IN" dirty="0" smtClean="0">
                <a:latin typeface="Times New Roman" panose="02020603050405020304" pitchFamily="18" charset="0"/>
                <a:cs typeface="Times New Roman" panose="02020603050405020304" pitchFamily="18" charset="0"/>
              </a:rPr>
              <a:t>Uses residual senses for the functional activities</a:t>
            </a:r>
          </a:p>
          <a:p>
            <a:r>
              <a:rPr lang="en-IN" dirty="0" smtClean="0">
                <a:latin typeface="Times New Roman" panose="02020603050405020304" pitchFamily="18" charset="0"/>
                <a:cs typeface="Times New Roman" panose="02020603050405020304" pitchFamily="18" charset="0"/>
              </a:rPr>
              <a:t>Shows hyper or hyposensitivity in one or more of the seven senses</a:t>
            </a:r>
          </a:p>
          <a:p>
            <a:r>
              <a:rPr lang="en-IN" dirty="0" smtClean="0">
                <a:latin typeface="Times New Roman" panose="02020603050405020304" pitchFamily="18" charset="0"/>
                <a:cs typeface="Times New Roman" panose="02020603050405020304" pitchFamily="18" charset="0"/>
              </a:rPr>
              <a:t>Does not use effectively the sensory modalities for learning</a:t>
            </a:r>
          </a:p>
          <a:p>
            <a:r>
              <a:rPr lang="en-IN" dirty="0" smtClean="0">
                <a:latin typeface="Times New Roman" panose="02020603050405020304" pitchFamily="18" charset="0"/>
                <a:cs typeface="Times New Roman" panose="02020603050405020304" pitchFamily="18" charset="0"/>
              </a:rPr>
              <a:t>Poor abstraction</a:t>
            </a:r>
          </a:p>
          <a:p>
            <a:r>
              <a:rPr lang="en-IN" dirty="0" smtClean="0">
                <a:latin typeface="Times New Roman" panose="02020603050405020304" pitchFamily="18" charset="0"/>
                <a:cs typeface="Times New Roman" panose="02020603050405020304" pitchFamily="18" charset="0"/>
              </a:rPr>
              <a:t>Does not involve effectively the metacognitive process for learning</a:t>
            </a:r>
          </a:p>
          <a:p>
            <a:r>
              <a:rPr lang="en-IN" dirty="0" smtClean="0">
                <a:latin typeface="Times New Roman" panose="02020603050405020304" pitchFamily="18" charset="0"/>
                <a:cs typeface="Times New Roman" panose="02020603050405020304" pitchFamily="18" charset="0"/>
              </a:rPr>
              <a:t>Doesn't get much opportunity for learning. </a:t>
            </a:r>
          </a:p>
          <a:p>
            <a:r>
              <a:rPr lang="en-IN" dirty="0" smtClean="0">
                <a:latin typeface="Times New Roman" panose="02020603050405020304" pitchFamily="18" charset="0"/>
                <a:cs typeface="Times New Roman" panose="02020603050405020304" pitchFamily="18" charset="0"/>
              </a:rPr>
              <a:t>Poor anticipation and reactions</a:t>
            </a:r>
          </a:p>
          <a:p>
            <a:r>
              <a:rPr lang="en-IN" dirty="0" smtClean="0">
                <a:latin typeface="Times New Roman" panose="02020603050405020304" pitchFamily="18" charset="0"/>
                <a:cs typeface="Times New Roman" panose="02020603050405020304" pitchFamily="18" charset="0"/>
              </a:rPr>
              <a:t>Hesitates to explore with environment /surroundings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62388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SOCIAL AND EMOTIONAL</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anose="02020603050405020304" pitchFamily="18" charset="0"/>
                <a:cs typeface="Times New Roman" panose="02020603050405020304" pitchFamily="18" charset="0"/>
              </a:rPr>
              <a:t>Looks  </a:t>
            </a:r>
            <a:r>
              <a:rPr lang="en-US" dirty="0">
                <a:latin typeface="Times New Roman" panose="02020603050405020304" pitchFamily="18" charset="0"/>
                <a:cs typeface="Times New Roman" panose="02020603050405020304" pitchFamily="18" charset="0"/>
              </a:rPr>
              <a:t>Fearful</a:t>
            </a:r>
          </a:p>
          <a:p>
            <a:r>
              <a:rPr lang="en-US" dirty="0" smtClean="0">
                <a:latin typeface="Times New Roman" panose="02020603050405020304" pitchFamily="18" charset="0"/>
                <a:cs typeface="Times New Roman" panose="02020603050405020304" pitchFamily="18" charset="0"/>
              </a:rPr>
              <a:t>Gets frustrated , angry </a:t>
            </a:r>
            <a:r>
              <a:rPr lang="en-US" dirty="0">
                <a:latin typeface="Times New Roman" panose="02020603050405020304" pitchFamily="18" charset="0"/>
                <a:cs typeface="Times New Roman" panose="02020603050405020304" pitchFamily="18" charset="0"/>
              </a:rPr>
              <a:t>and upset </a:t>
            </a:r>
            <a:r>
              <a:rPr lang="en-US" dirty="0" smtClean="0">
                <a:latin typeface="Times New Roman" panose="02020603050405020304" pitchFamily="18" charset="0"/>
                <a:cs typeface="Times New Roman" panose="02020603050405020304" pitchFamily="18" charset="0"/>
              </a:rPr>
              <a:t>that can be observed in </a:t>
            </a:r>
            <a:r>
              <a:rPr lang="en-US" dirty="0">
                <a:latin typeface="Times New Roman" panose="02020603050405020304" pitchFamily="18" charset="0"/>
                <a:cs typeface="Times New Roman" panose="02020603050405020304" pitchFamily="18" charset="0"/>
              </a:rPr>
              <a:t>the face.                                                            </a:t>
            </a:r>
          </a:p>
          <a:p>
            <a:r>
              <a:rPr lang="en-US" dirty="0" smtClean="0">
                <a:latin typeface="Times New Roman" panose="02020603050405020304" pitchFamily="18" charset="0"/>
                <a:cs typeface="Times New Roman" panose="02020603050405020304" pitchFamily="18" charset="0"/>
              </a:rPr>
              <a:t>Have </a:t>
            </a:r>
            <a:r>
              <a:rPr lang="en-US" dirty="0">
                <a:latin typeface="Times New Roman" panose="02020603050405020304" pitchFamily="18" charset="0"/>
                <a:cs typeface="Times New Roman" panose="02020603050405020304" pitchFamily="18" charset="0"/>
              </a:rPr>
              <a:t>difficulty forming interpersonal </a:t>
            </a:r>
            <a:r>
              <a:rPr lang="en-US" dirty="0" smtClean="0">
                <a:latin typeface="Times New Roman" panose="02020603050405020304" pitchFamily="18" charset="0"/>
                <a:cs typeface="Times New Roman" panose="02020603050405020304" pitchFamily="18" charset="0"/>
              </a:rPr>
              <a:t>relationship</a:t>
            </a:r>
          </a:p>
          <a:p>
            <a:r>
              <a:rPr lang="en-US" dirty="0" smtClean="0">
                <a:latin typeface="Times New Roman" panose="02020603050405020304" pitchFamily="18" charset="0"/>
                <a:cs typeface="Times New Roman" panose="02020603050405020304" pitchFamily="18" charset="0"/>
              </a:rPr>
              <a:t>No or hardly any </a:t>
            </a:r>
            <a:r>
              <a:rPr lang="en-US" dirty="0" smtClean="0">
                <a:latin typeface="Times New Roman" panose="02020603050405020304" pitchFamily="18" charset="0"/>
                <a:cs typeface="Times New Roman" panose="02020603050405020304" pitchFamily="18" charset="0"/>
              </a:rPr>
              <a:t>friends</a:t>
            </a:r>
          </a:p>
          <a:p>
            <a:r>
              <a:rPr lang="en-US" dirty="0" smtClean="0">
                <a:latin typeface="Times New Roman" panose="02020603050405020304" pitchFamily="18" charset="0"/>
                <a:cs typeface="Times New Roman" panose="02020603050405020304" pitchFamily="18" charset="0"/>
              </a:rPr>
              <a:t>Doesn’t react immediately any emotional situations</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Does not able participate effectively in the games and play</a:t>
            </a:r>
          </a:p>
          <a:p>
            <a:r>
              <a:rPr lang="en-US" dirty="0" smtClean="0">
                <a:latin typeface="Times New Roman" panose="02020603050405020304" pitchFamily="18" charset="0"/>
                <a:cs typeface="Times New Roman" panose="02020603050405020304" pitchFamily="18" charset="0"/>
              </a:rPr>
              <a:t>No or minimal exposed to the visitors and other community functions </a:t>
            </a:r>
          </a:p>
          <a:p>
            <a:r>
              <a:rPr lang="en-US" dirty="0" smtClean="0">
                <a:latin typeface="Times New Roman" panose="02020603050405020304" pitchFamily="18" charset="0"/>
                <a:cs typeface="Times New Roman" panose="02020603050405020304" pitchFamily="18" charset="0"/>
              </a:rPr>
              <a:t>Poor maintenance of his body , clothes and surroundings</a:t>
            </a:r>
          </a:p>
          <a:p>
            <a:r>
              <a:rPr lang="en-US" dirty="0" smtClean="0">
                <a:latin typeface="Times New Roman" panose="02020603050405020304" pitchFamily="18" charset="0"/>
                <a:cs typeface="Times New Roman" panose="02020603050405020304" pitchFamily="18" charset="0"/>
              </a:rPr>
              <a:t>Not able to defend or indicate on certain circumstances and Victim of ant bites , mosquitoes bites  or any other insect bites</a:t>
            </a:r>
            <a:r>
              <a:rPr lang="en-US" dirty="0" smtClean="0"/>
              <a:t>.     </a:t>
            </a:r>
            <a:endParaRPr lang="en-US" dirty="0"/>
          </a:p>
          <a:p>
            <a:endParaRPr lang="en-IN" dirty="0"/>
          </a:p>
        </p:txBody>
      </p:sp>
    </p:spTree>
    <p:extLst>
      <p:ext uri="{BB962C8B-B14F-4D97-AF65-F5344CB8AC3E}">
        <p14:creationId xmlns:p14="http://schemas.microsoft.com/office/powerpoint/2010/main" val="23991999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LEARNING</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r>
              <a:rPr lang="en-US" dirty="0" smtClean="0">
                <a:latin typeface="Times New Roman" panose="02020603050405020304" pitchFamily="18" charset="0"/>
                <a:cs typeface="Times New Roman" panose="02020603050405020304" pitchFamily="18" charset="0"/>
              </a:rPr>
              <a:t>Has poor gross </a:t>
            </a:r>
            <a:r>
              <a:rPr lang="en-US" dirty="0">
                <a:latin typeface="Times New Roman" panose="02020603050405020304" pitchFamily="18" charset="0"/>
                <a:cs typeface="Times New Roman" panose="02020603050405020304" pitchFamily="18" charset="0"/>
              </a:rPr>
              <a:t>fine motor </a:t>
            </a:r>
            <a:r>
              <a:rPr lang="en-US" dirty="0" smtClean="0">
                <a:latin typeface="Times New Roman" panose="02020603050405020304" pitchFamily="18" charset="0"/>
                <a:cs typeface="Times New Roman" panose="02020603050405020304" pitchFamily="18" charset="0"/>
              </a:rPr>
              <a:t>movements</a:t>
            </a:r>
          </a:p>
          <a:p>
            <a:r>
              <a:rPr lang="en-US" dirty="0" smtClean="0">
                <a:latin typeface="Times New Roman" panose="02020603050405020304" pitchFamily="18" charset="0"/>
                <a:cs typeface="Times New Roman" panose="02020603050405020304" pitchFamily="18" charset="0"/>
              </a:rPr>
              <a:t>Uses his/her residual senses for learning</a:t>
            </a:r>
          </a:p>
          <a:p>
            <a:r>
              <a:rPr lang="en-US" dirty="0" smtClean="0">
                <a:latin typeface="Times New Roman" panose="02020603050405020304" pitchFamily="18" charset="0"/>
                <a:cs typeface="Times New Roman" panose="02020603050405020304" pitchFamily="18" charset="0"/>
              </a:rPr>
              <a:t>Shows very poor or lethargic response to stimuli</a:t>
            </a:r>
          </a:p>
          <a:p>
            <a:r>
              <a:rPr lang="en-US" dirty="0" smtClean="0">
                <a:latin typeface="Times New Roman" panose="02020603050405020304" pitchFamily="18" charset="0"/>
                <a:cs typeface="Times New Roman" panose="02020603050405020304" pitchFamily="18" charset="0"/>
              </a:rPr>
              <a:t>Shows poor visual, auditory ,tactile and kinesthetic processing skills  </a:t>
            </a:r>
            <a:endParaRPr lang="en-US"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Forgets </a:t>
            </a:r>
            <a:r>
              <a:rPr lang="en-US" dirty="0">
                <a:latin typeface="Times New Roman" panose="02020603050405020304" pitchFamily="18" charset="0"/>
                <a:cs typeface="Times New Roman" panose="02020603050405020304" pitchFamily="18" charset="0"/>
              </a:rPr>
              <a:t>skills through disuse </a:t>
            </a:r>
          </a:p>
          <a:p>
            <a:r>
              <a:rPr lang="en-US" dirty="0">
                <a:latin typeface="Times New Roman" panose="02020603050405020304" pitchFamily="18" charset="0"/>
                <a:cs typeface="Times New Roman" panose="02020603050405020304" pitchFamily="18" charset="0"/>
              </a:rPr>
              <a:t>Has limited abstract thinking</a:t>
            </a:r>
          </a:p>
          <a:p>
            <a:r>
              <a:rPr lang="en-US" dirty="0">
                <a:latin typeface="Times New Roman" panose="02020603050405020304" pitchFamily="18" charset="0"/>
                <a:cs typeface="Times New Roman" panose="02020603050405020304" pitchFamily="18" charset="0"/>
              </a:rPr>
              <a:t>Difficulty in locating the directions of </a:t>
            </a:r>
            <a:r>
              <a:rPr lang="en-US" dirty="0" smtClean="0">
                <a:latin typeface="Times New Roman" panose="02020603050405020304" pitchFamily="18" charset="0"/>
                <a:cs typeface="Times New Roman" panose="02020603050405020304" pitchFamily="18" charset="0"/>
              </a:rPr>
              <a:t>sound</a:t>
            </a:r>
          </a:p>
          <a:p>
            <a:r>
              <a:rPr lang="en-US" dirty="0" smtClean="0">
                <a:latin typeface="Times New Roman" panose="02020603050405020304" pitchFamily="18" charset="0"/>
                <a:cs typeface="Times New Roman" panose="02020603050405020304" pitchFamily="18" charset="0"/>
              </a:rPr>
              <a:t>Difficulties in visual tracking and visual discrimination </a:t>
            </a:r>
          </a:p>
          <a:p>
            <a:r>
              <a:rPr lang="en-US" dirty="0" smtClean="0">
                <a:latin typeface="Times New Roman" panose="02020603050405020304" pitchFamily="18" charset="0"/>
                <a:cs typeface="Times New Roman" panose="02020603050405020304" pitchFamily="18" charset="0"/>
              </a:rPr>
              <a:t>Exposed to limited environment for learning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Experience of being isolated at home or at other places</a:t>
            </a:r>
            <a:endParaRPr lang="en-US"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7760793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HEALTH</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anose="02020603050405020304" pitchFamily="18" charset="0"/>
                <a:cs typeface="Times New Roman" panose="02020603050405020304" pitchFamily="18" charset="0"/>
              </a:rPr>
              <a:t>Febrile convulsion or </a:t>
            </a:r>
            <a:r>
              <a:rPr lang="en-US" dirty="0" smtClean="0">
                <a:latin typeface="Times New Roman" panose="02020603050405020304" pitchFamily="18" charset="0"/>
                <a:cs typeface="Times New Roman" panose="02020603050405020304" pitchFamily="18" charset="0"/>
              </a:rPr>
              <a:t>Seizures  / Epileptic conditions  may be having Simple , Partial to Complex seizures</a:t>
            </a:r>
          </a:p>
          <a:p>
            <a:r>
              <a:rPr lang="en-US" dirty="0" smtClean="0">
                <a:latin typeface="Times New Roman" panose="02020603050405020304" pitchFamily="18" charset="0"/>
                <a:cs typeface="Times New Roman" panose="02020603050405020304" pitchFamily="18" charset="0"/>
              </a:rPr>
              <a:t>Metabolic disorders  liken MPS I&amp;II ,PKU etc.  </a:t>
            </a:r>
            <a:r>
              <a:rPr lang="en-US" dirty="0" smtClean="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Undernourished /Malnourished</a:t>
            </a:r>
          </a:p>
          <a:p>
            <a:r>
              <a:rPr lang="en-US" dirty="0" smtClean="0">
                <a:latin typeface="Times New Roman" panose="02020603050405020304" pitchFamily="18" charset="0"/>
                <a:cs typeface="Times New Roman" panose="02020603050405020304" pitchFamily="18" charset="0"/>
              </a:rPr>
              <a:t>Constipation sometimes </a:t>
            </a:r>
            <a:r>
              <a:rPr lang="en-US" dirty="0" smtClean="0">
                <a:latin typeface="Times New Roman" panose="02020603050405020304" pitchFamily="18" charset="0"/>
                <a:cs typeface="Times New Roman" panose="02020603050405020304" pitchFamily="18" charset="0"/>
              </a:rPr>
              <a:t>bleedings</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Sensory </a:t>
            </a:r>
            <a:r>
              <a:rPr lang="en-US" dirty="0" smtClean="0">
                <a:latin typeface="Times New Roman" panose="02020603050405020304" pitchFamily="18" charset="0"/>
                <a:cs typeface="Times New Roman" panose="02020603050405020304" pitchFamily="18" charset="0"/>
              </a:rPr>
              <a:t>loss –loss of hearing threshold and visual acuity and poor </a:t>
            </a:r>
            <a:r>
              <a:rPr lang="en-US" dirty="0" err="1" smtClean="0">
                <a:latin typeface="Times New Roman" panose="02020603050405020304" pitchFamily="18" charset="0"/>
                <a:cs typeface="Times New Roman" panose="02020603050405020304" pitchFamily="18" charset="0"/>
              </a:rPr>
              <a:t>reflexarc</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Hydrocephalus and </a:t>
            </a:r>
            <a:r>
              <a:rPr lang="en-US" dirty="0" smtClean="0">
                <a:latin typeface="Times New Roman" panose="02020603050405020304" pitchFamily="18" charset="0"/>
                <a:cs typeface="Times New Roman" panose="02020603050405020304" pitchFamily="18" charset="0"/>
              </a:rPr>
              <a:t>scoliosis</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Physically clumsy and awkward </a:t>
            </a:r>
          </a:p>
          <a:p>
            <a:r>
              <a:rPr lang="en-US" dirty="0" smtClean="0">
                <a:latin typeface="Times New Roman" panose="02020603050405020304" pitchFamily="18" charset="0"/>
                <a:cs typeface="Times New Roman" panose="02020603050405020304" pitchFamily="18" charset="0"/>
              </a:rPr>
              <a:t>No reactions to various sensory insults like hot or cold contacts , spicy or any other tastes , bad smells.  </a:t>
            </a:r>
            <a:endParaRPr lang="en-US"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1870818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ASSESSMENT TO UNDERSTAND THE BIO-BEHAVIOURL STATE</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BIO BEHAVIOURAL STATE     It has 3 parts </a:t>
            </a:r>
          </a:p>
          <a:p>
            <a:r>
              <a:rPr lang="en-US" dirty="0" smtClean="0">
                <a:latin typeface="Times New Roman" panose="02020603050405020304" pitchFamily="18" charset="0"/>
                <a:cs typeface="Times New Roman" panose="02020603050405020304" pitchFamily="18" charset="0"/>
              </a:rPr>
              <a:t>A-Behavior state</a:t>
            </a:r>
          </a:p>
          <a:p>
            <a:r>
              <a:rPr lang="en-US" dirty="0" smtClean="0">
                <a:latin typeface="Times New Roman" panose="02020603050405020304" pitchFamily="18" charset="0"/>
                <a:cs typeface="Times New Roman" panose="02020603050405020304" pitchFamily="18" charset="0"/>
              </a:rPr>
              <a:t>B-Learning environment </a:t>
            </a:r>
          </a:p>
          <a:p>
            <a:r>
              <a:rPr lang="en-US" dirty="0" smtClean="0">
                <a:latin typeface="Times New Roman" panose="02020603050405020304" pitchFamily="18" charset="0"/>
                <a:cs typeface="Times New Roman" panose="02020603050405020304" pitchFamily="18" charset="0"/>
              </a:rPr>
              <a:t>C- Format for recording the data </a:t>
            </a: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76073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ASSESSMENT</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BEHAVIOR STATE:</a:t>
            </a:r>
          </a:p>
          <a:p>
            <a:r>
              <a:rPr lang="en-US" dirty="0" smtClean="0">
                <a:latin typeface="Times New Roman" panose="02020603050405020304" pitchFamily="18" charset="0"/>
                <a:cs typeface="Times New Roman" panose="02020603050405020304" pitchFamily="18" charset="0"/>
              </a:rPr>
              <a:t>Sleep states</a:t>
            </a:r>
          </a:p>
          <a:p>
            <a:r>
              <a:rPr lang="en-US" dirty="0" smtClean="0">
                <a:latin typeface="Times New Roman" panose="02020603050405020304" pitchFamily="18" charset="0"/>
                <a:cs typeface="Times New Roman" panose="02020603050405020304" pitchFamily="18" charset="0"/>
              </a:rPr>
              <a:t>Intermediate state</a:t>
            </a:r>
          </a:p>
          <a:p>
            <a:r>
              <a:rPr lang="en-US" dirty="0" smtClean="0">
                <a:latin typeface="Times New Roman" panose="02020603050405020304" pitchFamily="18" charset="0"/>
                <a:cs typeface="Times New Roman" panose="02020603050405020304" pitchFamily="18" charset="0"/>
              </a:rPr>
              <a:t>Preferred awake stage</a:t>
            </a:r>
          </a:p>
          <a:p>
            <a:r>
              <a:rPr lang="en-US" dirty="0" smtClean="0">
                <a:latin typeface="Times New Roman" panose="02020603050405020304" pitchFamily="18" charset="0"/>
                <a:cs typeface="Times New Roman" panose="02020603050405020304" pitchFamily="18" charset="0"/>
              </a:rPr>
              <a:t>Other awake stage </a:t>
            </a:r>
          </a:p>
          <a:p>
            <a:endParaRPr lang="en-US" dirty="0" smtClean="0"/>
          </a:p>
          <a:p>
            <a:endParaRPr lang="en-IN" dirty="0"/>
          </a:p>
        </p:txBody>
      </p:sp>
    </p:spTree>
    <p:extLst>
      <p:ext uri="{BB962C8B-B14F-4D97-AF65-F5344CB8AC3E}">
        <p14:creationId xmlns:p14="http://schemas.microsoft.com/office/powerpoint/2010/main" val="1441607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imes New Roman" panose="02020603050405020304" pitchFamily="18" charset="0"/>
                <a:cs typeface="Times New Roman" panose="02020603050405020304" pitchFamily="18" charset="0"/>
              </a:rPr>
              <a:t>TNTEU , </a:t>
            </a:r>
            <a:r>
              <a:rPr lang="en-IN" dirty="0" err="1">
                <a:latin typeface="Times New Roman" panose="02020603050405020304" pitchFamily="18" charset="0"/>
                <a:cs typeface="Times New Roman" panose="02020603050405020304" pitchFamily="18" charset="0"/>
              </a:rPr>
              <a:t>B.Ed</a:t>
            </a:r>
            <a:r>
              <a:rPr lang="en-IN" dirty="0">
                <a:latin typeface="Times New Roman" panose="02020603050405020304" pitchFamily="18" charset="0"/>
                <a:cs typeface="Times New Roman" panose="02020603050405020304" pitchFamily="18" charset="0"/>
              </a:rPr>
              <a:t> –SPECIAL EDUCATION PROGRAM</a:t>
            </a:r>
            <a:endParaRPr lang="en-IN" dirty="0"/>
          </a:p>
        </p:txBody>
      </p:sp>
      <p:sp>
        <p:nvSpPr>
          <p:cNvPr id="3" name="Content Placeholder 2"/>
          <p:cNvSpPr>
            <a:spLocks noGrp="1"/>
          </p:cNvSpPr>
          <p:nvPr>
            <p:ph idx="1"/>
          </p:nvPr>
        </p:nvSpPr>
        <p:spPr/>
        <p:txBody>
          <a:bodyPr/>
          <a:lstStyle/>
          <a:p>
            <a:r>
              <a:rPr lang="en-IN" dirty="0">
                <a:latin typeface="Times New Roman" panose="02020603050405020304" pitchFamily="18" charset="0"/>
                <a:cs typeface="Times New Roman" panose="02020603050405020304" pitchFamily="18" charset="0"/>
              </a:rPr>
              <a:t>Course 5 : Assessment and Identification of Needs of Persons with Multiple Disabilities </a:t>
            </a:r>
          </a:p>
          <a:p>
            <a:endParaRPr lang="en-IN" dirty="0">
              <a:latin typeface="Times New Roman" panose="02020603050405020304" pitchFamily="18" charset="0"/>
              <a:cs typeface="Times New Roman" panose="02020603050405020304" pitchFamily="18" charset="0"/>
            </a:endParaRPr>
          </a:p>
          <a:p>
            <a:r>
              <a:rPr lang="en-IN" dirty="0">
                <a:latin typeface="Times New Roman" panose="02020603050405020304" pitchFamily="18" charset="0"/>
                <a:cs typeface="Times New Roman" panose="02020603050405020304" pitchFamily="18" charset="0"/>
              </a:rPr>
              <a:t>Unit –III : Multiple Disabilities and other disability conditions</a:t>
            </a:r>
          </a:p>
          <a:p>
            <a:endParaRPr lang="en-IN" dirty="0">
              <a:latin typeface="Times New Roman" panose="02020603050405020304" pitchFamily="18" charset="0"/>
              <a:cs typeface="Times New Roman" panose="02020603050405020304" pitchFamily="18" charset="0"/>
            </a:endParaRPr>
          </a:p>
          <a:p>
            <a:r>
              <a:rPr lang="en-IN" dirty="0">
                <a:latin typeface="Times New Roman" panose="02020603050405020304" pitchFamily="18" charset="0"/>
                <a:cs typeface="Times New Roman" panose="02020603050405020304" pitchFamily="18" charset="0"/>
              </a:rPr>
              <a:t>Sub Unit </a:t>
            </a:r>
            <a:r>
              <a:rPr lang="en-IN" dirty="0" smtClean="0">
                <a:latin typeface="Times New Roman" panose="02020603050405020304" pitchFamily="18" charset="0"/>
                <a:cs typeface="Times New Roman" panose="02020603050405020304" pitchFamily="18" charset="0"/>
              </a:rPr>
              <a:t>3.1 </a:t>
            </a:r>
            <a:r>
              <a:rPr lang="en-IN" dirty="0">
                <a:latin typeface="Times New Roman" panose="02020603050405020304" pitchFamily="18" charset="0"/>
                <a:cs typeface="Times New Roman" panose="02020603050405020304" pitchFamily="18" charset="0"/>
              </a:rPr>
              <a:t>: </a:t>
            </a:r>
            <a:r>
              <a:rPr lang="en-IN" dirty="0" smtClean="0">
                <a:latin typeface="Times New Roman" panose="02020603050405020304" pitchFamily="18" charset="0"/>
                <a:cs typeface="Times New Roman" panose="02020603050405020304" pitchFamily="18" charset="0"/>
              </a:rPr>
              <a:t>Multiple Disabilities Meaning , Definitions and classifications</a:t>
            </a:r>
          </a:p>
          <a:p>
            <a:r>
              <a:rPr lang="en-IN" dirty="0" smtClean="0">
                <a:latin typeface="Times New Roman" panose="02020603050405020304" pitchFamily="18" charset="0"/>
                <a:cs typeface="Times New Roman" panose="02020603050405020304" pitchFamily="18" charset="0"/>
              </a:rPr>
              <a:t>Sub Unit 3.2 : Various combinations of Multiple Disabilities and Associated conditions such as epilepsy motor and sensory condition</a:t>
            </a:r>
          </a:p>
          <a:p>
            <a:r>
              <a:rPr lang="en-IN" dirty="0" smtClean="0">
                <a:latin typeface="Times New Roman" panose="02020603050405020304" pitchFamily="18" charset="0"/>
                <a:cs typeface="Times New Roman" panose="02020603050405020304" pitchFamily="18" charset="0"/>
              </a:rPr>
              <a:t>Sub Unit 3.3 : Implication of Functional limitations for Education of children with multiple disabilities </a:t>
            </a:r>
            <a:endParaRPr lang="en-IN" dirty="0">
              <a:latin typeface="Times New Roman" panose="02020603050405020304" pitchFamily="18" charset="0"/>
              <a:cs typeface="Times New Roman" panose="02020603050405020304" pitchFamily="18" charset="0"/>
            </a:endParaRPr>
          </a:p>
          <a:p>
            <a:endParaRPr lang="en-IN" dirty="0">
              <a:latin typeface="Times New Roman" panose="02020603050405020304" pitchFamily="18" charset="0"/>
              <a:cs typeface="Times New Roman" panose="02020603050405020304" pitchFamily="18" charset="0"/>
            </a:endParaRPr>
          </a:p>
          <a:p>
            <a:pPr marL="0" indent="0">
              <a:buNone/>
            </a:pPr>
            <a:endParaRPr lang="en-IN" dirty="0"/>
          </a:p>
        </p:txBody>
      </p:sp>
    </p:spTree>
    <p:extLst>
      <p:ext uri="{BB962C8B-B14F-4D97-AF65-F5344CB8AC3E}">
        <p14:creationId xmlns:p14="http://schemas.microsoft.com/office/powerpoint/2010/main" val="28226833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ASSESSMENT</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buNone/>
            </a:pPr>
            <a:r>
              <a:rPr lang="en-US" dirty="0" smtClean="0">
                <a:latin typeface="Times New Roman" panose="02020603050405020304" pitchFamily="18" charset="0"/>
                <a:cs typeface="Times New Roman" panose="02020603050405020304" pitchFamily="18" charset="0"/>
              </a:rPr>
              <a:t>LEARNING ENVIRONMENT VARIABLES:</a:t>
            </a:r>
          </a:p>
          <a:p>
            <a:r>
              <a:rPr lang="en-US" dirty="0" smtClean="0">
                <a:latin typeface="Times New Roman" panose="02020603050405020304" pitchFamily="18" charset="0"/>
                <a:cs typeface="Times New Roman" panose="02020603050405020304" pitchFamily="18" charset="0"/>
              </a:rPr>
              <a:t>Materials</a:t>
            </a:r>
          </a:p>
          <a:p>
            <a:r>
              <a:rPr lang="en-US" dirty="0" smtClean="0">
                <a:latin typeface="Times New Roman" panose="02020603050405020304" pitchFamily="18" charset="0"/>
                <a:cs typeface="Times New Roman" panose="02020603050405020304" pitchFamily="18" charset="0"/>
              </a:rPr>
              <a:t>Modality</a:t>
            </a:r>
          </a:p>
          <a:p>
            <a:r>
              <a:rPr lang="en-US" dirty="0" smtClean="0">
                <a:latin typeface="Times New Roman" panose="02020603050405020304" pitchFamily="18" charset="0"/>
                <a:cs typeface="Times New Roman" panose="02020603050405020304" pitchFamily="18" charset="0"/>
              </a:rPr>
              <a:t>Activity</a:t>
            </a:r>
          </a:p>
          <a:p>
            <a:r>
              <a:rPr lang="en-US" dirty="0" smtClean="0">
                <a:latin typeface="Times New Roman" panose="02020603050405020304" pitchFamily="18" charset="0"/>
                <a:cs typeface="Times New Roman" panose="02020603050405020304" pitchFamily="18" charset="0"/>
              </a:rPr>
              <a:t>Social contact</a:t>
            </a:r>
          </a:p>
          <a:p>
            <a:r>
              <a:rPr lang="en-US" dirty="0" smtClean="0">
                <a:latin typeface="Times New Roman" panose="02020603050405020304" pitchFamily="18" charset="0"/>
                <a:cs typeface="Times New Roman" panose="02020603050405020304" pitchFamily="18" charset="0"/>
              </a:rPr>
              <a:t>Position</a:t>
            </a:r>
          </a:p>
          <a:p>
            <a:r>
              <a:rPr lang="en-US" dirty="0" smtClean="0">
                <a:latin typeface="Times New Roman" panose="02020603050405020304" pitchFamily="18" charset="0"/>
                <a:cs typeface="Times New Roman" panose="02020603050405020304" pitchFamily="18" charset="0"/>
              </a:rPr>
              <a:t>Environmental/Setting</a:t>
            </a:r>
          </a:p>
          <a:p>
            <a:endParaRPr lang="en-US" dirty="0" smtClean="0"/>
          </a:p>
          <a:p>
            <a:endParaRPr lang="en-IN" dirty="0"/>
          </a:p>
        </p:txBody>
      </p:sp>
    </p:spTree>
    <p:extLst>
      <p:ext uri="{BB962C8B-B14F-4D97-AF65-F5344CB8AC3E}">
        <p14:creationId xmlns:p14="http://schemas.microsoft.com/office/powerpoint/2010/main" val="32819756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ASSESSMENT</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buNone/>
            </a:pPr>
            <a:r>
              <a:rPr lang="en-US" dirty="0" smtClean="0">
                <a:latin typeface="Times New Roman" panose="02020603050405020304" pitchFamily="18" charset="0"/>
                <a:cs typeface="Times New Roman" panose="02020603050405020304" pitchFamily="18" charset="0"/>
              </a:rPr>
              <a:t>FORMAT FOR RECORDING:</a:t>
            </a:r>
          </a:p>
          <a:p>
            <a:r>
              <a:rPr lang="en-US" dirty="0" smtClean="0">
                <a:latin typeface="Times New Roman" panose="02020603050405020304" pitchFamily="18" charset="0"/>
                <a:cs typeface="Times New Roman" panose="02020603050405020304" pitchFamily="18" charset="0"/>
              </a:rPr>
              <a:t>30 observation records to be made in each data sheets</a:t>
            </a:r>
          </a:p>
          <a:p>
            <a:endParaRPr lang="en-US" dirty="0" smtClean="0"/>
          </a:p>
          <a:p>
            <a:pPr marL="0" indent="0">
              <a:buNone/>
            </a:pPr>
            <a:r>
              <a:rPr lang="en-US" dirty="0" smtClean="0"/>
              <a:t> </a:t>
            </a:r>
          </a:p>
          <a:p>
            <a:endParaRPr lang="en-US" dirty="0" smtClean="0"/>
          </a:p>
          <a:p>
            <a:endParaRPr lang="en-IN" dirty="0"/>
          </a:p>
        </p:txBody>
      </p:sp>
    </p:spTree>
    <p:extLst>
      <p:ext uri="{BB962C8B-B14F-4D97-AF65-F5344CB8AC3E}">
        <p14:creationId xmlns:p14="http://schemas.microsoft.com/office/powerpoint/2010/main" val="9846646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THE SIGNIFICANCE OF BBS ASSESSMENT </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IN" dirty="0" smtClean="0">
                <a:latin typeface="Times New Roman" panose="02020603050405020304" pitchFamily="18" charset="0"/>
                <a:cs typeface="Times New Roman" panose="02020603050405020304" pitchFamily="18" charset="0"/>
              </a:rPr>
              <a:t>The BBS assessment will help special educators and the therapist to understand to find the right time ( Active Alert Time)  for providing the intervention and to avoid certain times for the child to take rest.</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It also provide the information on engaging the child for intervention with the right persons , the materials preferred by the child to learn in the appropriate place and context.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78376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IMPLICATION OF LEARNING </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a:bodyPr>
          <a:lstStyle/>
          <a:p>
            <a:r>
              <a:rPr lang="en-IN" dirty="0" smtClean="0">
                <a:latin typeface="Times New Roman" panose="02020603050405020304" pitchFamily="18" charset="0"/>
                <a:cs typeface="Times New Roman" panose="02020603050405020304" pitchFamily="18" charset="0"/>
              </a:rPr>
              <a:t>Children with multiple disabilities are experiencing various difficulties in performing their activity of daily living , using their motor skills effectively , learning the content like any other children , communicating with others effectively. The also have the difficulties in using the space and establishing the social relationship with others.</a:t>
            </a:r>
          </a:p>
          <a:p>
            <a:r>
              <a:rPr lang="en-IN" dirty="0" smtClean="0">
                <a:latin typeface="Times New Roman" panose="02020603050405020304" pitchFamily="18" charset="0"/>
                <a:cs typeface="Times New Roman" panose="02020603050405020304" pitchFamily="18" charset="0"/>
              </a:rPr>
              <a:t>The BBS gives the directions to understand the feasibilities of using the active time, place , persons and the materials for planning the intervention program</a:t>
            </a:r>
            <a:endParaRPr lang="en-IN" dirty="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The program checklist which is developed by NIEPID (formerly called NIMH) for children with Profound Intellectual Disability is found to be useful for developing the functional activities to enable them to live as closely as possible with their family and community.</a:t>
            </a:r>
          </a:p>
          <a:p>
            <a:r>
              <a:rPr lang="en-IN" dirty="0" smtClean="0">
                <a:latin typeface="Times New Roman" panose="02020603050405020304" pitchFamily="18" charset="0"/>
                <a:cs typeface="Times New Roman" panose="02020603050405020304" pitchFamily="18" charset="0"/>
              </a:rPr>
              <a:t>The support Intensity program developed by American Association of Intellectual and Developmental Disability (AAIDD) provides a meaningful direction to the special education teachers , therapist and the parents to develop appropriate supports to perform the skills.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23465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FACP –PMR ASSESSMENT </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buNone/>
            </a:pPr>
            <a:r>
              <a:rPr lang="en-US" dirty="0" smtClean="0">
                <a:latin typeface="Times New Roman" panose="02020603050405020304" pitchFamily="18" charset="0"/>
                <a:cs typeface="Times New Roman" panose="02020603050405020304" pitchFamily="18" charset="0"/>
              </a:rPr>
              <a:t>It </a:t>
            </a:r>
            <a:r>
              <a:rPr lang="en-US" dirty="0">
                <a:latin typeface="Times New Roman" panose="02020603050405020304" pitchFamily="18" charset="0"/>
                <a:cs typeface="Times New Roman" panose="02020603050405020304" pitchFamily="18" charset="0"/>
              </a:rPr>
              <a:t>has 4 sections </a:t>
            </a:r>
          </a:p>
          <a:p>
            <a:r>
              <a:rPr lang="en-US" dirty="0">
                <a:latin typeface="Times New Roman" panose="02020603050405020304" pitchFamily="18" charset="0"/>
                <a:cs typeface="Times New Roman" panose="02020603050405020304" pitchFamily="18" charset="0"/>
              </a:rPr>
              <a:t>Section A covers checklist of skills</a:t>
            </a:r>
          </a:p>
          <a:p>
            <a:r>
              <a:rPr lang="en-US" dirty="0">
                <a:latin typeface="Times New Roman" panose="02020603050405020304" pitchFamily="18" charset="0"/>
                <a:cs typeface="Times New Roman" panose="02020603050405020304" pitchFamily="18" charset="0"/>
              </a:rPr>
              <a:t>Section B covers checklist of problem behavior </a:t>
            </a:r>
          </a:p>
          <a:p>
            <a:r>
              <a:rPr lang="en-US" dirty="0">
                <a:latin typeface="Times New Roman" panose="02020603050405020304" pitchFamily="18" charset="0"/>
                <a:cs typeface="Times New Roman" panose="02020603050405020304" pitchFamily="18" charset="0"/>
              </a:rPr>
              <a:t>Section C coves checklist of general problems </a:t>
            </a:r>
          </a:p>
          <a:p>
            <a:r>
              <a:rPr lang="en-US" dirty="0">
                <a:latin typeface="Times New Roman" panose="02020603050405020304" pitchFamily="18" charset="0"/>
                <a:cs typeface="Times New Roman" panose="02020603050405020304" pitchFamily="18" charset="0"/>
              </a:rPr>
              <a:t>Section D covers progress report</a:t>
            </a:r>
            <a:endParaRPr lang="en-IN" dirty="0"/>
          </a:p>
        </p:txBody>
      </p:sp>
    </p:spTree>
    <p:extLst>
      <p:ext uri="{BB962C8B-B14F-4D97-AF65-F5344CB8AC3E}">
        <p14:creationId xmlns:p14="http://schemas.microsoft.com/office/powerpoint/2010/main" val="30611677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2122026"/>
          </a:xfrm>
        </p:spPr>
        <p:txBody>
          <a:bodyPr>
            <a:normAutofit fontScale="90000"/>
          </a:bodyPr>
          <a:lstStyle/>
          <a:p>
            <a:r>
              <a:rPr lang="en-IN" dirty="0" smtClean="0"/>
              <a:t>SKILLS IDENTIFIED FOR FACILITATING THE LEARNING OF CHILDREN WITH SEVERE AND PROFOUND INTELLECTUAL DISABILITIES (MULTIPLE DISABILITIES) </a:t>
            </a:r>
            <a:endParaRPr lang="en-IN" dirty="0"/>
          </a:p>
        </p:txBody>
      </p:sp>
      <p:sp>
        <p:nvSpPr>
          <p:cNvPr id="3" name="Content Placeholder 2"/>
          <p:cNvSpPr>
            <a:spLocks noGrp="1"/>
          </p:cNvSpPr>
          <p:nvPr>
            <p:ph idx="1"/>
          </p:nvPr>
        </p:nvSpPr>
        <p:spPr>
          <a:xfrm>
            <a:off x="677334" y="3229337"/>
            <a:ext cx="8596668" cy="2812025"/>
          </a:xfrm>
        </p:spPr>
        <p:txBody>
          <a:bodyPr>
            <a:normAutofit fontScale="92500" lnSpcReduction="20000"/>
          </a:bodyPr>
          <a:lstStyle/>
          <a:p>
            <a:pPr marL="0" indent="0">
              <a:buNone/>
            </a:pPr>
            <a:r>
              <a:rPr lang="en-US" dirty="0">
                <a:latin typeface="Times New Roman" panose="02020603050405020304" pitchFamily="18" charset="0"/>
                <a:cs typeface="Times New Roman" panose="02020603050405020304" pitchFamily="18" charset="0"/>
              </a:rPr>
              <a:t>1.Eating Skills -14 Items </a:t>
            </a:r>
            <a:r>
              <a:rPr lang="en-US" dirty="0" smtClean="0">
                <a:latin typeface="Times New Roman" panose="02020603050405020304" pitchFamily="18" charset="0"/>
                <a:cs typeface="Times New Roman" panose="02020603050405020304" pitchFamily="18" charset="0"/>
              </a:rPr>
              <a:t>identified</a:t>
            </a:r>
          </a:p>
          <a:p>
            <a:pPr>
              <a:buNone/>
              <a:defRPr/>
            </a:pPr>
            <a:r>
              <a:rPr lang="en-US" dirty="0">
                <a:latin typeface="Times New Roman" panose="02020603050405020304" pitchFamily="18" charset="0"/>
                <a:cs typeface="Times New Roman" panose="02020603050405020304" pitchFamily="18" charset="0"/>
              </a:rPr>
              <a:t>2.Drinking  Skills-8 items identified </a:t>
            </a:r>
          </a:p>
          <a:p>
            <a:pPr>
              <a:buNone/>
              <a:defRPr/>
            </a:pPr>
            <a:r>
              <a:rPr lang="en-US" dirty="0">
                <a:latin typeface="Times New Roman" panose="02020603050405020304" pitchFamily="18" charset="0"/>
                <a:cs typeface="Times New Roman" panose="02020603050405020304" pitchFamily="18" charset="0"/>
              </a:rPr>
              <a:t>3.Toileting skills-16 items identified </a:t>
            </a:r>
          </a:p>
          <a:p>
            <a:pPr>
              <a:buNone/>
              <a:defRPr/>
            </a:pPr>
            <a:r>
              <a:rPr lang="en-US" dirty="0">
                <a:latin typeface="Times New Roman" panose="02020603050405020304" pitchFamily="18" charset="0"/>
                <a:cs typeface="Times New Roman" panose="02020603050405020304" pitchFamily="18" charset="0"/>
              </a:rPr>
              <a:t>4.Dressing Skills-9 items were identified </a:t>
            </a:r>
          </a:p>
          <a:p>
            <a:pPr>
              <a:buNone/>
              <a:defRPr/>
            </a:pPr>
            <a:r>
              <a:rPr lang="en-US" dirty="0">
                <a:latin typeface="Times New Roman" panose="02020603050405020304" pitchFamily="18" charset="0"/>
                <a:cs typeface="Times New Roman" panose="02020603050405020304" pitchFamily="18" charset="0"/>
              </a:rPr>
              <a:t>5.Motor skills -36 items identified </a:t>
            </a:r>
            <a:endParaRPr lang="en-US" dirty="0" smtClean="0">
              <a:latin typeface="Times New Roman" panose="02020603050405020304" pitchFamily="18" charset="0"/>
              <a:cs typeface="Times New Roman" panose="02020603050405020304" pitchFamily="18" charset="0"/>
            </a:endParaRPr>
          </a:p>
          <a:p>
            <a:pPr>
              <a:buNone/>
              <a:defRPr/>
            </a:pPr>
            <a:r>
              <a:rPr lang="en-US" dirty="0">
                <a:latin typeface="Times New Roman" panose="02020603050405020304" pitchFamily="18" charset="0"/>
                <a:cs typeface="Times New Roman" panose="02020603050405020304" pitchFamily="18" charset="0"/>
              </a:rPr>
              <a:t>6.Communication Skills-19 items identified   </a:t>
            </a:r>
          </a:p>
          <a:p>
            <a:pPr>
              <a:buNone/>
              <a:defRPr/>
            </a:pPr>
            <a:r>
              <a:rPr lang="en-US" dirty="0">
                <a:latin typeface="Times New Roman" panose="02020603050405020304" pitchFamily="18" charset="0"/>
                <a:cs typeface="Times New Roman" panose="02020603050405020304" pitchFamily="18" charset="0"/>
              </a:rPr>
              <a:t>7.Social Skills-12 items  identified </a:t>
            </a:r>
          </a:p>
          <a:p>
            <a:pPr>
              <a:buNone/>
              <a:defRPr/>
            </a:pPr>
            <a:r>
              <a:rPr lang="en-US" dirty="0">
                <a:latin typeface="Times New Roman" panose="02020603050405020304" pitchFamily="18" charset="0"/>
                <a:cs typeface="Times New Roman" panose="02020603050405020304" pitchFamily="18" charset="0"/>
              </a:rPr>
              <a:t>8.Visual Skills-10 items identified </a:t>
            </a:r>
          </a:p>
          <a:p>
            <a:pPr>
              <a:buNone/>
              <a:defRPr/>
            </a:pPr>
            <a:endParaRPr lang="en-US" dirty="0" smtClean="0">
              <a:latin typeface="Times New Roman" panose="02020603050405020304" pitchFamily="18" charset="0"/>
              <a:cs typeface="Times New Roman" panose="02020603050405020304" pitchFamily="18" charset="0"/>
            </a:endParaRPr>
          </a:p>
          <a:p>
            <a:pPr>
              <a:buNone/>
              <a:defRPr/>
            </a:pP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6218268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INDIVIDUALISED CARE AND TRAINING  PLAN</a:t>
            </a:r>
            <a:endParaRPr lang="en-IN" dirty="0">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34711211"/>
              </p:ext>
            </p:extLst>
          </p:nvPr>
        </p:nvGraphicFramePr>
        <p:xfrm>
          <a:off x="462987" y="2160588"/>
          <a:ext cx="9051402" cy="1010920"/>
        </p:xfrm>
        <a:graphic>
          <a:graphicData uri="http://schemas.openxmlformats.org/drawingml/2006/table">
            <a:tbl>
              <a:tblPr firstRow="1" bandRow="1">
                <a:tableStyleId>{5C22544A-7EE6-4342-B048-85BDC9FD1C3A}</a:tableStyleId>
              </a:tblPr>
              <a:tblGrid>
                <a:gridCol w="499373"/>
                <a:gridCol w="1120812"/>
                <a:gridCol w="1072606"/>
                <a:gridCol w="1410055"/>
                <a:gridCol w="1398003"/>
                <a:gridCol w="1120812"/>
                <a:gridCol w="1310914"/>
                <a:gridCol w="1118827"/>
              </a:tblGrid>
              <a:tr h="370840">
                <a:tc>
                  <a:txBody>
                    <a:bodyPr/>
                    <a:lstStyle/>
                    <a:p>
                      <a:r>
                        <a:rPr lang="en-IN" dirty="0" err="1" smtClean="0">
                          <a:latin typeface="Times New Roman" panose="02020603050405020304" pitchFamily="18" charset="0"/>
                          <a:cs typeface="Times New Roman" panose="02020603050405020304" pitchFamily="18" charset="0"/>
                        </a:rPr>
                        <a:t>Sl</a:t>
                      </a:r>
                      <a:r>
                        <a:rPr lang="en-IN" dirty="0" smtClean="0">
                          <a:latin typeface="Times New Roman" panose="02020603050405020304" pitchFamily="18" charset="0"/>
                          <a:cs typeface="Times New Roman" panose="02020603050405020304" pitchFamily="18" charset="0"/>
                        </a:rPr>
                        <a:t> No</a:t>
                      </a:r>
                      <a:endParaRPr lang="en-IN" dirty="0">
                        <a:latin typeface="Times New Roman" panose="02020603050405020304" pitchFamily="18" charset="0"/>
                        <a:cs typeface="Times New Roman" panose="02020603050405020304" pitchFamily="18" charset="0"/>
                      </a:endParaRPr>
                    </a:p>
                  </a:txBody>
                  <a:tcPr/>
                </a:tc>
                <a:tc>
                  <a:txBody>
                    <a:bodyPr/>
                    <a:lstStyle/>
                    <a:p>
                      <a:r>
                        <a:rPr lang="en-IN" dirty="0" smtClean="0">
                          <a:latin typeface="Times New Roman" panose="02020603050405020304" pitchFamily="18" charset="0"/>
                          <a:cs typeface="Times New Roman" panose="02020603050405020304" pitchFamily="18" charset="0"/>
                        </a:rPr>
                        <a:t>Activity</a:t>
                      </a:r>
                      <a:endParaRPr lang="en-IN" dirty="0">
                        <a:latin typeface="Times New Roman" panose="02020603050405020304" pitchFamily="18" charset="0"/>
                        <a:cs typeface="Times New Roman" panose="02020603050405020304" pitchFamily="18" charset="0"/>
                      </a:endParaRPr>
                    </a:p>
                  </a:txBody>
                  <a:tcPr/>
                </a:tc>
                <a:tc>
                  <a:txBody>
                    <a:bodyPr/>
                    <a:lstStyle/>
                    <a:p>
                      <a:r>
                        <a:rPr lang="en-IN" dirty="0" smtClean="0">
                          <a:latin typeface="Times New Roman" panose="02020603050405020304" pitchFamily="18" charset="0"/>
                          <a:cs typeface="Times New Roman" panose="02020603050405020304" pitchFamily="18" charset="0"/>
                        </a:rPr>
                        <a:t>Current Level</a:t>
                      </a:r>
                      <a:endParaRPr lang="en-IN" dirty="0">
                        <a:latin typeface="Times New Roman" panose="02020603050405020304" pitchFamily="18" charset="0"/>
                        <a:cs typeface="Times New Roman" panose="02020603050405020304" pitchFamily="18" charset="0"/>
                      </a:endParaRPr>
                    </a:p>
                  </a:txBody>
                  <a:tcPr/>
                </a:tc>
                <a:tc>
                  <a:txBody>
                    <a:bodyPr/>
                    <a:lstStyle/>
                    <a:p>
                      <a:r>
                        <a:rPr lang="en-IN" dirty="0" smtClean="0">
                          <a:latin typeface="Times New Roman" panose="02020603050405020304" pitchFamily="18" charset="0"/>
                          <a:cs typeface="Times New Roman" panose="02020603050405020304" pitchFamily="18" charset="0"/>
                        </a:rPr>
                        <a:t>Positioning</a:t>
                      </a:r>
                      <a:endParaRPr lang="en-IN" dirty="0">
                        <a:latin typeface="Times New Roman" panose="02020603050405020304" pitchFamily="18" charset="0"/>
                        <a:cs typeface="Times New Roman" panose="02020603050405020304" pitchFamily="18" charset="0"/>
                      </a:endParaRPr>
                    </a:p>
                  </a:txBody>
                  <a:tcPr/>
                </a:tc>
                <a:tc>
                  <a:txBody>
                    <a:bodyPr/>
                    <a:lstStyle/>
                    <a:p>
                      <a:r>
                        <a:rPr lang="en-IN" dirty="0" smtClean="0">
                          <a:latin typeface="Times New Roman" panose="02020603050405020304" pitchFamily="18" charset="0"/>
                          <a:cs typeface="Times New Roman" panose="02020603050405020304" pitchFamily="18" charset="0"/>
                        </a:rPr>
                        <a:t>Procedure</a:t>
                      </a:r>
                      <a:endParaRPr lang="en-IN" dirty="0">
                        <a:latin typeface="Times New Roman" panose="02020603050405020304" pitchFamily="18" charset="0"/>
                        <a:cs typeface="Times New Roman" panose="02020603050405020304" pitchFamily="18" charset="0"/>
                      </a:endParaRPr>
                    </a:p>
                  </a:txBody>
                  <a:tcPr/>
                </a:tc>
                <a:tc>
                  <a:txBody>
                    <a:bodyPr/>
                    <a:lstStyle/>
                    <a:p>
                      <a:r>
                        <a:rPr lang="en-IN" dirty="0" smtClean="0">
                          <a:latin typeface="Times New Roman" panose="02020603050405020304" pitchFamily="18" charset="0"/>
                          <a:cs typeface="Times New Roman" panose="02020603050405020304" pitchFamily="18" charset="0"/>
                        </a:rPr>
                        <a:t>Material</a:t>
                      </a:r>
                      <a:endParaRPr lang="en-IN" dirty="0">
                        <a:latin typeface="Times New Roman" panose="02020603050405020304" pitchFamily="18" charset="0"/>
                        <a:cs typeface="Times New Roman" panose="02020603050405020304" pitchFamily="18" charset="0"/>
                      </a:endParaRPr>
                    </a:p>
                  </a:txBody>
                  <a:tcPr/>
                </a:tc>
                <a:tc>
                  <a:txBody>
                    <a:bodyPr/>
                    <a:lstStyle/>
                    <a:p>
                      <a:r>
                        <a:rPr lang="en-IN" dirty="0" smtClean="0">
                          <a:latin typeface="Times New Roman" panose="02020603050405020304" pitchFamily="18" charset="0"/>
                          <a:cs typeface="Times New Roman" panose="02020603050405020304" pitchFamily="18" charset="0"/>
                        </a:rPr>
                        <a:t>Evaluation</a:t>
                      </a:r>
                      <a:endParaRPr lang="en-IN" dirty="0">
                        <a:latin typeface="Times New Roman" panose="02020603050405020304" pitchFamily="18" charset="0"/>
                        <a:cs typeface="Times New Roman" panose="02020603050405020304" pitchFamily="18" charset="0"/>
                      </a:endParaRPr>
                    </a:p>
                  </a:txBody>
                  <a:tcPr/>
                </a:tc>
                <a:tc>
                  <a:txBody>
                    <a:bodyPr/>
                    <a:lstStyle/>
                    <a:p>
                      <a:r>
                        <a:rPr lang="en-IN" dirty="0" smtClean="0">
                          <a:latin typeface="Times New Roman" panose="02020603050405020304" pitchFamily="18" charset="0"/>
                          <a:cs typeface="Times New Roman" panose="02020603050405020304" pitchFamily="18" charset="0"/>
                        </a:rPr>
                        <a:t>Remarks</a:t>
                      </a:r>
                      <a:endParaRPr lang="en-IN" dirty="0">
                        <a:latin typeface="Times New Roman" panose="02020603050405020304" pitchFamily="18" charset="0"/>
                        <a:cs typeface="Times New Roman" panose="02020603050405020304" pitchFamily="18" charset="0"/>
                      </a:endParaRPr>
                    </a:p>
                  </a:txBody>
                  <a:tcPr/>
                </a:tc>
              </a:tr>
              <a:tr h="370840">
                <a:tc>
                  <a:txBody>
                    <a:bodyPr/>
                    <a:lstStyle/>
                    <a:p>
                      <a:endParaRPr lang="en-IN"/>
                    </a:p>
                  </a:txBody>
                  <a:tcPr/>
                </a:tc>
                <a:tc>
                  <a:txBody>
                    <a:bodyPr/>
                    <a:lstStyle/>
                    <a:p>
                      <a:endParaRPr lang="en-IN"/>
                    </a:p>
                  </a:txBody>
                  <a:tcPr/>
                </a:tc>
                <a:tc>
                  <a:txBody>
                    <a:bodyPr/>
                    <a:lstStyle/>
                    <a:p>
                      <a:endParaRPr lang="en-IN"/>
                    </a:p>
                  </a:txBody>
                  <a:tcPr/>
                </a:tc>
                <a:tc>
                  <a:txBody>
                    <a:bodyPr/>
                    <a:lstStyle/>
                    <a:p>
                      <a:endParaRPr lang="en-IN"/>
                    </a:p>
                  </a:txBody>
                  <a:tcPr/>
                </a:tc>
                <a:tc>
                  <a:txBody>
                    <a:bodyPr/>
                    <a:lstStyle/>
                    <a:p>
                      <a:endParaRPr lang="en-IN"/>
                    </a:p>
                  </a:txBody>
                  <a:tcPr/>
                </a:tc>
                <a:tc>
                  <a:txBody>
                    <a:bodyPr/>
                    <a:lstStyle/>
                    <a:p>
                      <a:endParaRPr lang="en-IN"/>
                    </a:p>
                  </a:txBody>
                  <a:tcPr/>
                </a:tc>
                <a:tc>
                  <a:txBody>
                    <a:bodyPr/>
                    <a:lstStyle/>
                    <a:p>
                      <a:endParaRPr lang="en-IN"/>
                    </a:p>
                  </a:txBody>
                  <a:tcPr/>
                </a:tc>
                <a:tc>
                  <a:txBody>
                    <a:bodyPr/>
                    <a:lstStyle/>
                    <a:p>
                      <a:endParaRPr lang="en-IN" dirty="0"/>
                    </a:p>
                  </a:txBody>
                  <a:tcPr/>
                </a:tc>
              </a:tr>
            </a:tbl>
          </a:graphicData>
        </a:graphic>
      </p:graphicFrame>
    </p:spTree>
    <p:extLst>
      <p:ext uri="{BB962C8B-B14F-4D97-AF65-F5344CB8AC3E}">
        <p14:creationId xmlns:p14="http://schemas.microsoft.com/office/powerpoint/2010/main" val="37664393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ASSESSMENT ON SUPPORT INTENSITY  NEED IN VARIOUS AREAS</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anose="02020603050405020304" pitchFamily="18" charset="0"/>
                <a:cs typeface="Times New Roman" panose="02020603050405020304" pitchFamily="18" charset="0"/>
              </a:rPr>
              <a:t>SUPPORT INTENSITY NEED ANALYSIS USING SIS</a:t>
            </a:r>
          </a:p>
          <a:p>
            <a:r>
              <a:rPr lang="en-US" dirty="0" smtClean="0">
                <a:latin typeface="Times New Roman" panose="02020603050405020304" pitchFamily="18" charset="0"/>
                <a:cs typeface="Times New Roman" panose="02020603050405020304" pitchFamily="18" charset="0"/>
              </a:rPr>
              <a:t>Home living activities</a:t>
            </a:r>
          </a:p>
          <a:p>
            <a:r>
              <a:rPr lang="en-US" dirty="0" smtClean="0">
                <a:latin typeface="Times New Roman" panose="02020603050405020304" pitchFamily="18" charset="0"/>
                <a:cs typeface="Times New Roman" panose="02020603050405020304" pitchFamily="18" charset="0"/>
              </a:rPr>
              <a:t>Community and Neighborhood activities</a:t>
            </a:r>
          </a:p>
          <a:p>
            <a:r>
              <a:rPr lang="en-US" dirty="0" smtClean="0">
                <a:latin typeface="Times New Roman" panose="02020603050405020304" pitchFamily="18" charset="0"/>
                <a:cs typeface="Times New Roman" panose="02020603050405020304" pitchFamily="18" charset="0"/>
              </a:rPr>
              <a:t>School Participation Activities</a:t>
            </a:r>
          </a:p>
          <a:p>
            <a:r>
              <a:rPr lang="en-US" dirty="0" smtClean="0">
                <a:latin typeface="Times New Roman" panose="02020603050405020304" pitchFamily="18" charset="0"/>
                <a:cs typeface="Times New Roman" panose="02020603050405020304" pitchFamily="18" charset="0"/>
              </a:rPr>
              <a:t>School Learning </a:t>
            </a:r>
            <a:r>
              <a:rPr lang="en-US" dirty="0" smtClean="0">
                <a:latin typeface="Times New Roman" panose="02020603050405020304" pitchFamily="18" charset="0"/>
                <a:cs typeface="Times New Roman" panose="02020603050405020304" pitchFamily="18" charset="0"/>
              </a:rPr>
              <a:t>Activities including  the use of technology</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Health and Safety Activities</a:t>
            </a:r>
          </a:p>
          <a:p>
            <a:r>
              <a:rPr lang="en-US" dirty="0" smtClean="0">
                <a:latin typeface="Times New Roman" panose="02020603050405020304" pitchFamily="18" charset="0"/>
                <a:cs typeface="Times New Roman" panose="02020603050405020304" pitchFamily="18" charset="0"/>
              </a:rPr>
              <a:t>Advocacy  Activities</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Medical &amp; </a:t>
            </a:r>
            <a:r>
              <a:rPr lang="en-US" dirty="0" err="1" smtClean="0">
                <a:latin typeface="Times New Roman" panose="02020603050405020304" pitchFamily="18" charset="0"/>
                <a:cs typeface="Times New Roman" panose="02020603050405020304" pitchFamily="18" charset="0"/>
              </a:rPr>
              <a:t>Behavioural</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Other assessment related to Physical therapy  , occupational therapy and the Speech therapy will have its own schedule to follow. </a:t>
            </a:r>
            <a:endParaRPr lang="en-US" dirty="0" smtClean="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4850483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ASSESSMENT ON SCHOOL PARTICIPATION ACTIVITIES</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10000"/>
          </a:bodyPr>
          <a:lstStyle/>
          <a:p>
            <a:r>
              <a:rPr lang="en-US" dirty="0" smtClean="0">
                <a:latin typeface="Times New Roman" panose="02020603050405020304" pitchFamily="18" charset="0"/>
                <a:cs typeface="Times New Roman" panose="02020603050405020304" pitchFamily="18" charset="0"/>
              </a:rPr>
              <a:t>School participation activities:  Examples</a:t>
            </a:r>
          </a:p>
          <a:p>
            <a:r>
              <a:rPr lang="en-US" dirty="0" smtClean="0">
                <a:latin typeface="Times New Roman" panose="02020603050405020304" pitchFamily="18" charset="0"/>
                <a:cs typeface="Times New Roman" panose="02020603050405020304" pitchFamily="18" charset="0"/>
              </a:rPr>
              <a:t>Being included in general education class </a:t>
            </a:r>
            <a:r>
              <a:rPr lang="en-US" dirty="0" smtClean="0">
                <a:latin typeface="Times New Roman" panose="02020603050405020304" pitchFamily="18" charset="0"/>
                <a:cs typeface="Times New Roman" panose="02020603050405020304" pitchFamily="18" charset="0"/>
              </a:rPr>
              <a:t>room including the library and technology rooms</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Participating in activities in common school areas (</a:t>
            </a:r>
            <a:r>
              <a:rPr lang="en-US" dirty="0" err="1" smtClean="0">
                <a:latin typeface="Times New Roman" panose="02020603050405020304" pitchFamily="18" charset="0"/>
                <a:cs typeface="Times New Roman" panose="02020603050405020304" pitchFamily="18" charset="0"/>
              </a:rPr>
              <a:t>e.g</a:t>
            </a:r>
            <a:r>
              <a:rPr lang="en-US" dirty="0" smtClean="0">
                <a:latin typeface="Times New Roman" panose="02020603050405020304" pitchFamily="18" charset="0"/>
                <a:cs typeface="Times New Roman" panose="02020603050405020304" pitchFamily="18" charset="0"/>
              </a:rPr>
              <a:t> . play ground hall ways ,cafeteria)</a:t>
            </a:r>
          </a:p>
          <a:p>
            <a:r>
              <a:rPr lang="en-US" dirty="0" smtClean="0">
                <a:latin typeface="Times New Roman" panose="02020603050405020304" pitchFamily="18" charset="0"/>
                <a:cs typeface="Times New Roman" panose="02020603050405020304" pitchFamily="18" charset="0"/>
              </a:rPr>
              <a:t>Participating in co-curricular </a:t>
            </a:r>
          </a:p>
          <a:p>
            <a:r>
              <a:rPr lang="en-US" dirty="0" smtClean="0">
                <a:latin typeface="Times New Roman" panose="02020603050405020304" pitchFamily="18" charset="0"/>
                <a:cs typeface="Times New Roman" panose="02020603050405020304" pitchFamily="18" charset="0"/>
              </a:rPr>
              <a:t>Getting to school (</a:t>
            </a:r>
            <a:r>
              <a:rPr lang="en-US" dirty="0" smtClean="0">
                <a:latin typeface="Times New Roman" panose="02020603050405020304" pitchFamily="18" charset="0"/>
                <a:cs typeface="Times New Roman" panose="02020603050405020304" pitchFamily="18" charset="0"/>
              </a:rPr>
              <a:t>includes accessible transportations</a:t>
            </a:r>
            <a:r>
              <a:rPr lang="en-US" dirty="0" smtClean="0">
                <a:latin typeface="Times New Roman" panose="02020603050405020304" pitchFamily="18" charset="0"/>
                <a:cs typeface="Times New Roman" panose="02020603050405020304" pitchFamily="18" charset="0"/>
              </a:rPr>
              <a:t>)</a:t>
            </a:r>
          </a:p>
          <a:p>
            <a:r>
              <a:rPr lang="en-US" dirty="0" smtClean="0">
                <a:latin typeface="Times New Roman" panose="02020603050405020304" pitchFamily="18" charset="0"/>
                <a:cs typeface="Times New Roman" panose="02020603050405020304" pitchFamily="18" charset="0"/>
              </a:rPr>
              <a:t>Moving around with in the school and transitioning between activities</a:t>
            </a:r>
          </a:p>
          <a:p>
            <a:r>
              <a:rPr lang="en-US" dirty="0" smtClean="0">
                <a:latin typeface="Times New Roman" panose="02020603050405020304" pitchFamily="18" charset="0"/>
                <a:cs typeface="Times New Roman" panose="02020603050405020304" pitchFamily="18" charset="0"/>
              </a:rPr>
              <a:t>Facilities for Participating </a:t>
            </a:r>
            <a:r>
              <a:rPr lang="en-US" dirty="0" smtClean="0">
                <a:latin typeface="Times New Roman" panose="02020603050405020304" pitchFamily="18" charset="0"/>
                <a:cs typeface="Times New Roman" panose="02020603050405020304" pitchFamily="18" charset="0"/>
              </a:rPr>
              <a:t>in large scale test taking activities required by state education system.</a:t>
            </a:r>
          </a:p>
          <a:p>
            <a:r>
              <a:rPr lang="en-US" dirty="0" smtClean="0">
                <a:latin typeface="Times New Roman" panose="02020603050405020304" pitchFamily="18" charset="0"/>
                <a:cs typeface="Times New Roman" panose="02020603050405020304" pitchFamily="18" charset="0"/>
              </a:rPr>
              <a:t>Following class room and school rules</a:t>
            </a:r>
          </a:p>
          <a:p>
            <a:r>
              <a:rPr lang="en-US" dirty="0" smtClean="0">
                <a:latin typeface="Times New Roman" panose="02020603050405020304" pitchFamily="18" charset="0"/>
                <a:cs typeface="Times New Roman" panose="02020603050405020304" pitchFamily="18" charset="0"/>
              </a:rPr>
              <a:t>Keeping track of personnel belongings at </a:t>
            </a:r>
            <a:r>
              <a:rPr lang="en-US" dirty="0" smtClean="0">
                <a:latin typeface="Times New Roman" panose="02020603050405020304" pitchFamily="18" charset="0"/>
                <a:cs typeface="Times New Roman" panose="02020603050405020304" pitchFamily="18" charset="0"/>
              </a:rPr>
              <a:t>school &amp; Keeping </a:t>
            </a:r>
            <a:r>
              <a:rPr lang="en-US" dirty="0" smtClean="0">
                <a:latin typeface="Times New Roman" panose="02020603050405020304" pitchFamily="18" charset="0"/>
                <a:cs typeface="Times New Roman" panose="02020603050405020304" pitchFamily="18" charset="0"/>
              </a:rPr>
              <a:t>track of schedule at </a:t>
            </a:r>
            <a:r>
              <a:rPr lang="en-US" dirty="0" smtClean="0">
                <a:latin typeface="Times New Roman" panose="02020603050405020304" pitchFamily="18" charset="0"/>
                <a:cs typeface="Times New Roman" panose="02020603050405020304" pitchFamily="18" charset="0"/>
              </a:rPr>
              <a:t>school</a:t>
            </a:r>
          </a:p>
          <a:p>
            <a:r>
              <a:rPr lang="en-US" dirty="0" smtClean="0">
                <a:latin typeface="Times New Roman" panose="02020603050405020304" pitchFamily="18" charset="0"/>
                <a:cs typeface="Times New Roman" panose="02020603050405020304" pitchFamily="18" charset="0"/>
              </a:rPr>
              <a:t>Barrier free Space for the children with multiple disability to participate in activates</a:t>
            </a:r>
            <a:endParaRPr lang="en-IN" dirty="0"/>
          </a:p>
        </p:txBody>
      </p:sp>
    </p:spTree>
    <p:extLst>
      <p:ext uri="{BB962C8B-B14F-4D97-AF65-F5344CB8AC3E}">
        <p14:creationId xmlns:p14="http://schemas.microsoft.com/office/powerpoint/2010/main" val="41020735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ASSESSMENT ON SCHOOL LEARNING ACTIVITIES</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10000"/>
          </a:bodyPr>
          <a:lstStyle/>
          <a:p>
            <a:r>
              <a:rPr lang="en-US" dirty="0" smtClean="0">
                <a:latin typeface="Times New Roman" panose="02020603050405020304" pitchFamily="18" charset="0"/>
                <a:cs typeface="Times New Roman" panose="02020603050405020304" pitchFamily="18" charset="0"/>
              </a:rPr>
              <a:t>School learning activities: </a:t>
            </a:r>
            <a:r>
              <a:rPr lang="en-US" dirty="0" smtClean="0">
                <a:latin typeface="Times New Roman" panose="02020603050405020304" pitchFamily="18" charset="0"/>
                <a:cs typeface="Times New Roman" panose="02020603050405020304" pitchFamily="18" charset="0"/>
              </a:rPr>
              <a:t>Example</a:t>
            </a:r>
          </a:p>
          <a:p>
            <a:r>
              <a:rPr lang="en-US" dirty="0" smtClean="0">
                <a:latin typeface="Times New Roman" panose="02020603050405020304" pitchFamily="18" charset="0"/>
                <a:cs typeface="Times New Roman" panose="02020603050405020304" pitchFamily="18" charset="0"/>
              </a:rPr>
              <a:t>Appropriate seating arrangements for learning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Accessing grade level curriculum </a:t>
            </a:r>
            <a:r>
              <a:rPr lang="en-US" dirty="0" smtClean="0">
                <a:latin typeface="Times New Roman" panose="02020603050405020304" pitchFamily="18" charset="0"/>
                <a:cs typeface="Times New Roman" panose="02020603050405020304" pitchFamily="18" charset="0"/>
              </a:rPr>
              <a:t>content and curriculum access</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Learning academic </a:t>
            </a:r>
            <a:r>
              <a:rPr lang="en-US" dirty="0" smtClean="0">
                <a:latin typeface="Times New Roman" panose="02020603050405020304" pitchFamily="18" charset="0"/>
                <a:cs typeface="Times New Roman" panose="02020603050405020304" pitchFamily="18" charset="0"/>
              </a:rPr>
              <a:t>skills using assistive technologies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Learning and using metacognitive skills</a:t>
            </a:r>
          </a:p>
          <a:p>
            <a:r>
              <a:rPr lang="en-US" dirty="0" smtClean="0">
                <a:latin typeface="Times New Roman" panose="02020603050405020304" pitchFamily="18" charset="0"/>
                <a:cs typeface="Times New Roman" panose="02020603050405020304" pitchFamily="18" charset="0"/>
              </a:rPr>
              <a:t>Completing academic </a:t>
            </a:r>
            <a:r>
              <a:rPr lang="en-US" dirty="0" smtClean="0">
                <a:latin typeface="Times New Roman" panose="02020603050405020304" pitchFamily="18" charset="0"/>
                <a:cs typeface="Times New Roman" panose="02020603050405020304" pitchFamily="18" charset="0"/>
              </a:rPr>
              <a:t>tasks using assistive technology</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Learning how to use and using problem solving and self regulation strategies in the class room</a:t>
            </a:r>
          </a:p>
          <a:p>
            <a:r>
              <a:rPr lang="en-US" dirty="0" smtClean="0">
                <a:latin typeface="Times New Roman" panose="02020603050405020304" pitchFamily="18" charset="0"/>
                <a:cs typeface="Times New Roman" panose="02020603050405020304" pitchFamily="18" charset="0"/>
              </a:rPr>
              <a:t>Participating in class room level evaluation such as </a:t>
            </a:r>
            <a:r>
              <a:rPr lang="en-US" dirty="0" smtClean="0">
                <a:latin typeface="Times New Roman" panose="02020603050405020304" pitchFamily="18" charset="0"/>
                <a:cs typeface="Times New Roman" panose="02020603050405020304" pitchFamily="18" charset="0"/>
              </a:rPr>
              <a:t>tests in flexible way</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Accessing health and physical education curricula</a:t>
            </a:r>
          </a:p>
          <a:p>
            <a:r>
              <a:rPr lang="en-US" dirty="0" smtClean="0">
                <a:latin typeface="Times New Roman" panose="02020603050405020304" pitchFamily="18" charset="0"/>
                <a:cs typeface="Times New Roman" panose="02020603050405020304" pitchFamily="18" charset="0"/>
              </a:rPr>
              <a:t>Completing homework assignment</a:t>
            </a:r>
          </a:p>
          <a:p>
            <a:endParaRPr lang="en-IN" dirty="0"/>
          </a:p>
        </p:txBody>
      </p:sp>
    </p:spTree>
    <p:extLst>
      <p:ext uri="{BB962C8B-B14F-4D97-AF65-F5344CB8AC3E}">
        <p14:creationId xmlns:p14="http://schemas.microsoft.com/office/powerpoint/2010/main" val="2731786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MULTIPLE DISABILITIES</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children with multiple disabilities are often called</a:t>
            </a:r>
          </a:p>
          <a:p>
            <a:r>
              <a:rPr lang="en-US" dirty="0" smtClean="0">
                <a:latin typeface="Times New Roman" panose="02020603050405020304" pitchFamily="18" charset="0"/>
                <a:cs typeface="Times New Roman" panose="02020603050405020304" pitchFamily="18" charset="0"/>
              </a:rPr>
              <a:t>Severe handicapped</a:t>
            </a:r>
          </a:p>
          <a:p>
            <a:r>
              <a:rPr lang="en-US" dirty="0" smtClean="0">
                <a:latin typeface="Times New Roman" panose="02020603050405020304" pitchFamily="18" charset="0"/>
                <a:cs typeface="Times New Roman" panose="02020603050405020304" pitchFamily="18" charset="0"/>
              </a:rPr>
              <a:t>Severely and profoundly handicap </a:t>
            </a:r>
          </a:p>
          <a:p>
            <a:r>
              <a:rPr lang="en-US" dirty="0" smtClean="0">
                <a:latin typeface="Times New Roman" panose="02020603050405020304" pitchFamily="18" charset="0"/>
                <a:cs typeface="Times New Roman" panose="02020603050405020304" pitchFamily="18" charset="0"/>
              </a:rPr>
              <a:t>Dual sensory impaired </a:t>
            </a:r>
          </a:p>
          <a:p>
            <a:r>
              <a:rPr lang="en-US" dirty="0" smtClean="0">
                <a:latin typeface="Times New Roman" panose="02020603050405020304" pitchFamily="18" charset="0"/>
                <a:cs typeface="Times New Roman" panose="02020603050405020304" pitchFamily="18" charset="0"/>
              </a:rPr>
              <a:t>Additional disabilities</a:t>
            </a:r>
          </a:p>
          <a:p>
            <a:r>
              <a:rPr lang="en-US" dirty="0" smtClean="0">
                <a:latin typeface="Times New Roman" panose="02020603050405020304" pitchFamily="18" charset="0"/>
                <a:cs typeface="Times New Roman" panose="02020603050405020304" pitchFamily="18" charset="0"/>
              </a:rPr>
              <a:t>Multiple disabilities </a:t>
            </a:r>
          </a:p>
          <a:p>
            <a:endParaRPr lang="en-US" dirty="0" smtClean="0"/>
          </a:p>
          <a:p>
            <a:endParaRPr lang="en-IN" dirty="0"/>
          </a:p>
        </p:txBody>
      </p:sp>
    </p:spTree>
    <p:extLst>
      <p:ext uri="{BB962C8B-B14F-4D97-AF65-F5344CB8AC3E}">
        <p14:creationId xmlns:p14="http://schemas.microsoft.com/office/powerpoint/2010/main" val="28353406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SCORE ON MEDICAL AND BEHAVIOURAL ACTIVITIES</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buNone/>
            </a:pPr>
            <a:r>
              <a:rPr lang="en-US" dirty="0" smtClean="0">
                <a:latin typeface="Times New Roman" panose="02020603050405020304" pitchFamily="18" charset="0"/>
                <a:cs typeface="Times New Roman" panose="02020603050405020304" pitchFamily="18" charset="0"/>
              </a:rPr>
              <a:t>Medical and </a:t>
            </a:r>
            <a:r>
              <a:rPr lang="en-US" dirty="0" err="1" smtClean="0">
                <a:latin typeface="Times New Roman" panose="02020603050405020304" pitchFamily="18" charset="0"/>
                <a:cs typeface="Times New Roman" panose="02020603050405020304" pitchFamily="18" charset="0"/>
              </a:rPr>
              <a:t>Behavioural</a:t>
            </a:r>
            <a:r>
              <a:rPr lang="en-US" dirty="0" smtClean="0">
                <a:latin typeface="Times New Roman" panose="02020603050405020304" pitchFamily="18" charset="0"/>
                <a:cs typeface="Times New Roman" panose="02020603050405020304" pitchFamily="18" charset="0"/>
              </a:rPr>
              <a:t> activities:</a:t>
            </a:r>
          </a:p>
          <a:p>
            <a:r>
              <a:rPr lang="en-US" dirty="0" smtClean="0">
                <a:latin typeface="Times New Roman" panose="02020603050405020304" pitchFamily="18" charset="0"/>
                <a:cs typeface="Times New Roman" panose="02020603050405020304" pitchFamily="18" charset="0"/>
              </a:rPr>
              <a:t>0= No support needed</a:t>
            </a:r>
          </a:p>
          <a:p>
            <a:r>
              <a:rPr lang="en-US" dirty="0" smtClean="0">
                <a:latin typeface="Times New Roman" panose="02020603050405020304" pitchFamily="18" charset="0"/>
                <a:cs typeface="Times New Roman" panose="02020603050405020304" pitchFamily="18" charset="0"/>
              </a:rPr>
              <a:t>1 = some support needed (i.e., providing monitoring and /occasional assistance) </a:t>
            </a:r>
          </a:p>
          <a:p>
            <a:r>
              <a:rPr lang="en-US" dirty="0" smtClean="0">
                <a:latin typeface="Times New Roman" panose="02020603050405020304" pitchFamily="18" charset="0"/>
                <a:cs typeface="Times New Roman" panose="02020603050405020304" pitchFamily="18" charset="0"/>
              </a:rPr>
              <a:t>2 = Extensive support needed (i.e., providing regular assistance to manage the medical condition or behavior)</a:t>
            </a: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28367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TYPES OF SUPPORT REQUIRES</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1270000"/>
            <a:ext cx="8596668" cy="3880773"/>
          </a:xfrm>
        </p:spPr>
        <p:txBody>
          <a:bodyPr/>
          <a:lstStyle/>
          <a:p>
            <a:r>
              <a:rPr lang="en-US" dirty="0" smtClean="0">
                <a:latin typeface="Times New Roman" panose="02020603050405020304" pitchFamily="18" charset="0"/>
                <a:cs typeface="Times New Roman" panose="02020603050405020304" pitchFamily="18" charset="0"/>
              </a:rPr>
              <a:t>0=None</a:t>
            </a:r>
          </a:p>
          <a:p>
            <a:r>
              <a:rPr lang="en-US" dirty="0" smtClean="0">
                <a:latin typeface="Times New Roman" panose="02020603050405020304" pitchFamily="18" charset="0"/>
                <a:cs typeface="Times New Roman" panose="02020603050405020304" pitchFamily="18" charset="0"/>
              </a:rPr>
              <a:t>1=Monitoring</a:t>
            </a:r>
          </a:p>
          <a:p>
            <a:r>
              <a:rPr lang="en-US" dirty="0" smtClean="0">
                <a:latin typeface="Times New Roman" panose="02020603050405020304" pitchFamily="18" charset="0"/>
                <a:cs typeface="Times New Roman" panose="02020603050405020304" pitchFamily="18" charset="0"/>
              </a:rPr>
              <a:t>2=Verbal/gestural prompting</a:t>
            </a:r>
          </a:p>
          <a:p>
            <a:r>
              <a:rPr lang="en-US" dirty="0" smtClean="0">
                <a:latin typeface="Times New Roman" panose="02020603050405020304" pitchFamily="18" charset="0"/>
                <a:cs typeface="Times New Roman" panose="02020603050405020304" pitchFamily="18" charset="0"/>
              </a:rPr>
              <a:t>3=Partial Physical assistance</a:t>
            </a:r>
          </a:p>
          <a:p>
            <a:r>
              <a:rPr lang="en-US" dirty="0" smtClean="0">
                <a:latin typeface="Times New Roman" panose="02020603050405020304" pitchFamily="18" charset="0"/>
                <a:cs typeface="Times New Roman" panose="02020603050405020304" pitchFamily="18" charset="0"/>
              </a:rPr>
              <a:t>4=Full Physical Assistance</a:t>
            </a:r>
          </a:p>
          <a:p>
            <a:endParaRPr lang="en-IN" dirty="0"/>
          </a:p>
        </p:txBody>
      </p:sp>
    </p:spTree>
    <p:extLst>
      <p:ext uri="{BB962C8B-B14F-4D97-AF65-F5344CB8AC3E}">
        <p14:creationId xmlns:p14="http://schemas.microsoft.com/office/powerpoint/2010/main" val="13704865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FREQUENCY OF SUPPORT REQUIRES</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anose="02020603050405020304" pitchFamily="18" charset="0"/>
                <a:cs typeface="Times New Roman" panose="02020603050405020304" pitchFamily="18" charset="0"/>
              </a:rPr>
              <a:t>0=Negligible </a:t>
            </a:r>
          </a:p>
          <a:p>
            <a:r>
              <a:rPr lang="en-US" dirty="0" smtClean="0">
                <a:latin typeface="Times New Roman" panose="02020603050405020304" pitchFamily="18" charset="0"/>
                <a:cs typeface="Times New Roman" panose="02020603050405020304" pitchFamily="18" charset="0"/>
              </a:rPr>
              <a:t>1=Infrequently</a:t>
            </a:r>
          </a:p>
          <a:p>
            <a:r>
              <a:rPr lang="en-US" dirty="0" smtClean="0">
                <a:latin typeface="Times New Roman" panose="02020603050405020304" pitchFamily="18" charset="0"/>
                <a:cs typeface="Times New Roman" panose="02020603050405020304" pitchFamily="18" charset="0"/>
              </a:rPr>
              <a:t>2=Frequently</a:t>
            </a:r>
          </a:p>
          <a:p>
            <a:r>
              <a:rPr lang="en-US" dirty="0" smtClean="0">
                <a:latin typeface="Times New Roman" panose="02020603050405020304" pitchFamily="18" charset="0"/>
                <a:cs typeface="Times New Roman" panose="02020603050405020304" pitchFamily="18" charset="0"/>
              </a:rPr>
              <a:t>3=Very frequently</a:t>
            </a:r>
          </a:p>
          <a:p>
            <a:r>
              <a:rPr lang="en-US" dirty="0" smtClean="0">
                <a:latin typeface="Times New Roman" panose="02020603050405020304" pitchFamily="18" charset="0"/>
                <a:cs typeface="Times New Roman" panose="02020603050405020304" pitchFamily="18" charset="0"/>
              </a:rPr>
              <a:t>4=Always</a:t>
            </a:r>
          </a:p>
          <a:p>
            <a:endParaRPr lang="en-IN" dirty="0"/>
          </a:p>
        </p:txBody>
      </p:sp>
    </p:spTree>
    <p:extLst>
      <p:ext uri="{BB962C8B-B14F-4D97-AF65-F5344CB8AC3E}">
        <p14:creationId xmlns:p14="http://schemas.microsoft.com/office/powerpoint/2010/main" val="42026361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DAILY SUPPORT TIME REQUIRES</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0=None</a:t>
            </a:r>
          </a:p>
          <a:p>
            <a:r>
              <a:rPr lang="en-US" dirty="0" smtClean="0">
                <a:latin typeface="Times New Roman" panose="02020603050405020304" pitchFamily="18" charset="0"/>
                <a:cs typeface="Times New Roman" panose="02020603050405020304" pitchFamily="18" charset="0"/>
              </a:rPr>
              <a:t>1=Less than 30 Minutes</a:t>
            </a:r>
          </a:p>
          <a:p>
            <a:r>
              <a:rPr lang="en-US" dirty="0" smtClean="0">
                <a:latin typeface="Times New Roman" panose="02020603050405020304" pitchFamily="18" charset="0"/>
                <a:cs typeface="Times New Roman" panose="02020603050405020304" pitchFamily="18" charset="0"/>
              </a:rPr>
              <a:t>2=30 Minutes to less than 2 hours</a:t>
            </a:r>
          </a:p>
          <a:p>
            <a:r>
              <a:rPr lang="en-US" dirty="0" smtClean="0">
                <a:latin typeface="Times New Roman" panose="02020603050405020304" pitchFamily="18" charset="0"/>
                <a:cs typeface="Times New Roman" panose="02020603050405020304" pitchFamily="18" charset="0"/>
              </a:rPr>
              <a:t>3=2 Hours to less than 4 Hours</a:t>
            </a:r>
          </a:p>
          <a:p>
            <a:r>
              <a:rPr lang="en-US" dirty="0" smtClean="0">
                <a:latin typeface="Times New Roman" panose="02020603050405020304" pitchFamily="18" charset="0"/>
                <a:cs typeface="Times New Roman" panose="02020603050405020304" pitchFamily="18" charset="0"/>
              </a:rPr>
              <a:t>4=4Hours or More</a:t>
            </a:r>
          </a:p>
          <a:p>
            <a:endParaRPr lang="en-IN" dirty="0"/>
          </a:p>
        </p:txBody>
      </p:sp>
    </p:spTree>
    <p:extLst>
      <p:ext uri="{BB962C8B-B14F-4D97-AF65-F5344CB8AC3E}">
        <p14:creationId xmlns:p14="http://schemas.microsoft.com/office/powerpoint/2010/main" val="1768089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INDIVIDUALISED SUPPORT PLAN</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IN" dirty="0" smtClean="0">
                <a:latin typeface="Times New Roman" panose="02020603050405020304" pitchFamily="18" charset="0"/>
                <a:cs typeface="Times New Roman" panose="02020603050405020304" pitchFamily="18" charset="0"/>
              </a:rPr>
              <a:t>Based on the intensity of support </a:t>
            </a:r>
            <a:r>
              <a:rPr lang="en-IN" dirty="0" smtClean="0">
                <a:latin typeface="Times New Roman" panose="02020603050405020304" pitchFamily="18" charset="0"/>
                <a:cs typeface="Times New Roman" panose="02020603050405020304" pitchFamily="18" charset="0"/>
              </a:rPr>
              <a:t>needed  </a:t>
            </a:r>
            <a:r>
              <a:rPr lang="en-IN" dirty="0" smtClean="0">
                <a:latin typeface="Times New Roman" panose="02020603050405020304" pitchFamily="18" charset="0"/>
                <a:cs typeface="Times New Roman" panose="02020603050405020304" pitchFamily="18" charset="0"/>
              </a:rPr>
              <a:t>on </a:t>
            </a:r>
            <a:r>
              <a:rPr lang="en-IN" dirty="0" smtClean="0">
                <a:latin typeface="Times New Roman" panose="02020603050405020304" pitchFamily="18" charset="0"/>
                <a:cs typeface="Times New Roman" panose="02020603050405020304" pitchFamily="18" charset="0"/>
              </a:rPr>
              <a:t>the  </a:t>
            </a:r>
            <a:r>
              <a:rPr lang="en-IN" dirty="0" smtClean="0">
                <a:latin typeface="Times New Roman" panose="02020603050405020304" pitchFamily="18" charset="0"/>
                <a:cs typeface="Times New Roman" panose="02020603050405020304" pitchFamily="18" charset="0"/>
              </a:rPr>
              <a:t>type of support , frequency , time and support required for medical and behavioural aspect the resources are </a:t>
            </a:r>
            <a:r>
              <a:rPr lang="en-IN" dirty="0" smtClean="0">
                <a:latin typeface="Times New Roman" panose="02020603050405020304" pitchFamily="18" charset="0"/>
                <a:cs typeface="Times New Roman" panose="02020603050405020304" pitchFamily="18" charset="0"/>
              </a:rPr>
              <a:t>developed in </a:t>
            </a:r>
            <a:r>
              <a:rPr lang="en-IN" dirty="0" smtClean="0">
                <a:latin typeface="Times New Roman" panose="02020603050405020304" pitchFamily="18" charset="0"/>
                <a:cs typeface="Times New Roman" panose="02020603050405020304" pitchFamily="18" charset="0"/>
              </a:rPr>
              <a:t>the process of Individualised Support Plan</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The individualised support plan is focused on successful achievement of the activities targeted for the child with all kind of supports</a:t>
            </a:r>
          </a:p>
          <a:p>
            <a:endParaRPr lang="en-IN" dirty="0" smtClean="0">
              <a:latin typeface="Times New Roman" panose="02020603050405020304" pitchFamily="18" charset="0"/>
              <a:cs typeface="Times New Roman" panose="02020603050405020304" pitchFamily="18" charset="0"/>
            </a:endParaRPr>
          </a:p>
          <a:p>
            <a:r>
              <a:rPr lang="en-IN" dirty="0" smtClean="0">
                <a:latin typeface="Times New Roman" panose="02020603050405020304" pitchFamily="18" charset="0"/>
                <a:cs typeface="Times New Roman" panose="02020603050405020304" pitchFamily="18" charset="0"/>
              </a:rPr>
              <a:t>This support plan does not give importance on the activities which the children shows unsuccessful.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0111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REFERENCES</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IN" dirty="0">
                <a:latin typeface="Times New Roman" panose="02020603050405020304" pitchFamily="18" charset="0"/>
                <a:cs typeface="Times New Roman" panose="02020603050405020304" pitchFamily="18" charset="0"/>
              </a:rPr>
              <a:t>Individuals with Disability Education Act (2004) United States</a:t>
            </a:r>
            <a:endParaRPr lang="en-IN" dirty="0" smtClean="0">
              <a:latin typeface="Times New Roman" panose="02020603050405020304" pitchFamily="18" charset="0"/>
              <a:cs typeface="Times New Roman" panose="02020603050405020304" pitchFamily="18" charset="0"/>
            </a:endParaRPr>
          </a:p>
          <a:p>
            <a:r>
              <a:rPr lang="en-IN" dirty="0" err="1" smtClean="0">
                <a:latin typeface="Times New Roman" panose="02020603050405020304" pitchFamily="18" charset="0"/>
                <a:cs typeface="Times New Roman" panose="02020603050405020304" pitchFamily="18" charset="0"/>
              </a:rPr>
              <a:t>Myreddy.V</a:t>
            </a:r>
            <a:r>
              <a:rPr lang="en-IN" dirty="0" smtClean="0">
                <a:latin typeface="Times New Roman" panose="02020603050405020304" pitchFamily="18" charset="0"/>
                <a:cs typeface="Times New Roman" panose="02020603050405020304" pitchFamily="18" charset="0"/>
              </a:rPr>
              <a:t>., Narayan .J.(2004)FACP –PMR .NIEPID (formerly NIMH)  .</a:t>
            </a:r>
            <a:r>
              <a:rPr lang="en-IN" dirty="0" err="1" smtClean="0">
                <a:latin typeface="Times New Roman" panose="02020603050405020304" pitchFamily="18" charset="0"/>
                <a:cs typeface="Times New Roman" panose="02020603050405020304" pitchFamily="18" charset="0"/>
              </a:rPr>
              <a:t>Secunderabad</a:t>
            </a:r>
            <a:r>
              <a:rPr lang="en-IN" dirty="0" smtClean="0">
                <a:latin typeface="Times New Roman" panose="02020603050405020304" pitchFamily="18" charset="0"/>
                <a:cs typeface="Times New Roman" panose="02020603050405020304" pitchFamily="18" charset="0"/>
              </a:rPr>
              <a:t>.</a:t>
            </a:r>
          </a:p>
          <a:p>
            <a:r>
              <a:rPr lang="en-IN" dirty="0" smtClean="0">
                <a:latin typeface="Times New Roman" panose="02020603050405020304" pitchFamily="18" charset="0"/>
                <a:cs typeface="Times New Roman" panose="02020603050405020304" pitchFamily="18" charset="0"/>
              </a:rPr>
              <a:t>AAIDD(2016). Support Intensity Scale.US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8731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DEFINITION</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“Multiple disabilities” means concomitant impairments (such as mental retardation-blindness, mental retardation orthopedic impairment), the combination of which causes such severe educational problems that the students cannot be accommodated in Special Education program solely for one of the impairment. The term does not include students with </a:t>
            </a:r>
            <a:r>
              <a:rPr lang="en-US" dirty="0" smtClean="0">
                <a:latin typeface="Times New Roman" panose="02020603050405020304" pitchFamily="18" charset="0"/>
                <a:cs typeface="Times New Roman" panose="02020603050405020304" pitchFamily="18" charset="0"/>
              </a:rPr>
              <a:t>deaf-blindness  - USOSE (2004)</a:t>
            </a:r>
            <a:endParaRPr lang="en-US" dirty="0" smtClean="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234154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DEFINITION</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Multiple Disability” mean a combination of two or more disabilities as defined in clause (</a:t>
            </a:r>
            <a:r>
              <a:rPr lang="en-US" dirty="0" err="1" smtClean="0">
                <a:latin typeface="Times New Roman" panose="02020603050405020304" pitchFamily="18" charset="0"/>
                <a:cs typeface="Times New Roman" panose="02020603050405020304" pitchFamily="18" charset="0"/>
              </a:rPr>
              <a:t>i</a:t>
            </a:r>
            <a:r>
              <a:rPr lang="en-US" dirty="0" smtClean="0">
                <a:latin typeface="Times New Roman" panose="02020603050405020304" pitchFamily="18" charset="0"/>
                <a:cs typeface="Times New Roman" panose="02020603050405020304" pitchFamily="18" charset="0"/>
              </a:rPr>
              <a:t>) of section (2) of the Persons with Disabilities (Equal Opportunities, Protection of Rights and Full Participation) Act 1995</a:t>
            </a:r>
            <a:endParaRPr lang="en-IN" dirty="0" smtClean="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68562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DEFINITION</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Those children excluded from school on the basis of extensive mental, physical, and or behavioral impairments that are permanent in nature</a:t>
            </a: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47020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CLASSIFICATIONS</a:t>
            </a:r>
            <a:endParaRPr lang="en-IN" dirty="0"/>
          </a:p>
        </p:txBody>
      </p:sp>
      <p:sp>
        <p:nvSpPr>
          <p:cNvPr id="3" name="Content Placeholder 2"/>
          <p:cNvSpPr>
            <a:spLocks noGrp="1"/>
          </p:cNvSpPr>
          <p:nvPr>
            <p:ph idx="1"/>
          </p:nvPr>
        </p:nvSpPr>
        <p:spPr/>
        <p:txBody>
          <a:bodyPr/>
          <a:lstStyle/>
          <a:p>
            <a:pPr marL="0" indent="0">
              <a:buNone/>
            </a:pPr>
            <a:r>
              <a:rPr lang="en-IN" dirty="0" smtClean="0">
                <a:latin typeface="Times New Roman" panose="02020603050405020304" pitchFamily="18" charset="0"/>
                <a:cs typeface="Times New Roman" panose="02020603050405020304" pitchFamily="18" charset="0"/>
              </a:rPr>
              <a:t>The classification of children with Multiple Disabilities are based on the combinations and severity</a:t>
            </a:r>
          </a:p>
          <a:p>
            <a:pPr marL="0" indent="0">
              <a:buNone/>
            </a:pPr>
            <a:endParaRPr lang="en-IN" dirty="0" smtClean="0">
              <a:latin typeface="Times New Roman" panose="02020603050405020304" pitchFamily="18" charset="0"/>
              <a:cs typeface="Times New Roman" panose="02020603050405020304" pitchFamily="18" charset="0"/>
            </a:endParaRPr>
          </a:p>
          <a:p>
            <a:pPr marL="0" indent="0">
              <a:buNone/>
            </a:pPr>
            <a:r>
              <a:rPr lang="en-IN" dirty="0" smtClean="0">
                <a:latin typeface="Times New Roman" panose="02020603050405020304" pitchFamily="18" charset="0"/>
                <a:cs typeface="Times New Roman" panose="02020603050405020304" pitchFamily="18" charset="0"/>
              </a:rPr>
              <a:t>Moderate , Severe &amp; Profound condition of any one of the disability in the combination makes the person become multiple disabilities.</a:t>
            </a:r>
          </a:p>
          <a:p>
            <a:pPr marL="0" indent="0">
              <a:buNone/>
            </a:pPr>
            <a:r>
              <a:rPr lang="en-IN" dirty="0" smtClean="0">
                <a:latin typeface="Times New Roman" panose="02020603050405020304" pitchFamily="18" charset="0"/>
                <a:cs typeface="Times New Roman" panose="02020603050405020304" pitchFamily="18" charset="0"/>
              </a:rPr>
              <a:t> </a:t>
            </a:r>
          </a:p>
          <a:p>
            <a:pPr marL="0" indent="0">
              <a:buNone/>
            </a:pPr>
            <a:r>
              <a:rPr lang="en-IN" dirty="0" smtClean="0">
                <a:latin typeface="Times New Roman" panose="02020603050405020304" pitchFamily="18" charset="0"/>
                <a:cs typeface="Times New Roman" panose="02020603050405020304" pitchFamily="18" charset="0"/>
              </a:rPr>
              <a:t>In the diagnostic assessment and evaluation process it is addressed that the impairment or the disability condition is more than 60 %  among the bench mark disabilities become multiple disabilities in turn they are also called as the children having  high support needs. </a:t>
            </a:r>
          </a:p>
        </p:txBody>
      </p:sp>
    </p:spTree>
    <p:extLst>
      <p:ext uri="{BB962C8B-B14F-4D97-AF65-F5344CB8AC3E}">
        <p14:creationId xmlns:p14="http://schemas.microsoft.com/office/powerpoint/2010/main" val="3214120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latin typeface="Times New Roman" panose="02020603050405020304" pitchFamily="18" charset="0"/>
                <a:cs typeface="Times New Roman" panose="02020603050405020304" pitchFamily="18" charset="0"/>
              </a:rPr>
              <a:t>THE COMBINATIONS OF MULTIPLE DISABILITIES</a:t>
            </a:r>
          </a:p>
        </p:txBody>
      </p:sp>
      <p:sp>
        <p:nvSpPr>
          <p:cNvPr id="3" name="Content Placeholder 2"/>
          <p:cNvSpPr>
            <a:spLocks noGrp="1"/>
          </p:cNvSpPr>
          <p:nvPr>
            <p:ph idx="1"/>
          </p:nvPr>
        </p:nvSpPr>
        <p:spPr>
          <a:xfrm>
            <a:off x="677334" y="2013995"/>
            <a:ext cx="8596668" cy="3564379"/>
          </a:xfrm>
        </p:spPr>
        <p:txBody>
          <a:bodyPr>
            <a:normAutofit lnSpcReduction="10000"/>
          </a:bodyPr>
          <a:lstStyle/>
          <a:p>
            <a:r>
              <a:rPr lang="en-IN" dirty="0" smtClean="0">
                <a:latin typeface="Times New Roman" panose="02020603050405020304" pitchFamily="18" charset="0"/>
                <a:cs typeface="Times New Roman" panose="02020603050405020304" pitchFamily="18" charset="0"/>
              </a:rPr>
              <a:t>The children with Multiple disabilities may be reported with various combinations as given below</a:t>
            </a:r>
          </a:p>
          <a:p>
            <a:r>
              <a:rPr lang="en-IN" dirty="0" smtClean="0">
                <a:latin typeface="Times New Roman" panose="02020603050405020304" pitchFamily="18" charset="0"/>
                <a:cs typeface="Times New Roman" panose="02020603050405020304" pitchFamily="18" charset="0"/>
              </a:rPr>
              <a:t>A child may have reported with concomitant impairment of Intellectual and locomotor disability  or </a:t>
            </a:r>
          </a:p>
          <a:p>
            <a:r>
              <a:rPr lang="en-IN" dirty="0">
                <a:latin typeface="Times New Roman" panose="02020603050405020304" pitchFamily="18" charset="0"/>
                <a:cs typeface="Times New Roman" panose="02020603050405020304" pitchFamily="18" charset="0"/>
              </a:rPr>
              <a:t>A child may have reported with concomitant impairment of Intellectual and </a:t>
            </a:r>
            <a:r>
              <a:rPr lang="en-IN" dirty="0" smtClean="0">
                <a:latin typeface="Times New Roman" panose="02020603050405020304" pitchFamily="18" charset="0"/>
                <a:cs typeface="Times New Roman" panose="02020603050405020304" pitchFamily="18" charset="0"/>
              </a:rPr>
              <a:t>sensory disability  or </a:t>
            </a:r>
            <a:endParaRPr lang="en-IN" dirty="0">
              <a:latin typeface="Times New Roman" panose="02020603050405020304" pitchFamily="18" charset="0"/>
              <a:cs typeface="Times New Roman" panose="02020603050405020304" pitchFamily="18" charset="0"/>
            </a:endParaRPr>
          </a:p>
          <a:p>
            <a:r>
              <a:rPr lang="en-IN" dirty="0">
                <a:latin typeface="Times New Roman" panose="02020603050405020304" pitchFamily="18" charset="0"/>
                <a:cs typeface="Times New Roman" panose="02020603050405020304" pitchFamily="18" charset="0"/>
              </a:rPr>
              <a:t>A child may have reported with concomitant impairment of Intellectual and </a:t>
            </a:r>
            <a:r>
              <a:rPr lang="en-IN" dirty="0" smtClean="0">
                <a:latin typeface="Times New Roman" panose="02020603050405020304" pitchFamily="18" charset="0"/>
                <a:cs typeface="Times New Roman" panose="02020603050405020304" pitchFamily="18" charset="0"/>
              </a:rPr>
              <a:t>any other developmental disabilities </a:t>
            </a:r>
          </a:p>
          <a:p>
            <a:r>
              <a:rPr lang="en-IN" dirty="0" smtClean="0">
                <a:latin typeface="Times New Roman" panose="02020603050405020304" pitchFamily="18" charset="0"/>
                <a:cs typeface="Times New Roman" panose="02020603050405020304" pitchFamily="18" charset="0"/>
              </a:rPr>
              <a:t>Such as Intellectual  Disability (ID) + Autism Spectrum Disorders (ASD) , ID + Cerebral Palsy (CP) </a:t>
            </a:r>
          </a:p>
          <a:p>
            <a:r>
              <a:rPr lang="en-IN" dirty="0" smtClean="0">
                <a:latin typeface="Times New Roman" panose="02020603050405020304" pitchFamily="18" charset="0"/>
                <a:cs typeface="Times New Roman" panose="02020603050405020304" pitchFamily="18" charset="0"/>
              </a:rPr>
              <a:t>ID+ Deafblind(DB) or DB or ASD+ DB  or CP+DB  etc. …</a:t>
            </a:r>
            <a:endParaRPr lang="en-IN"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7284355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CHARACTERISTIC FEATURE</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1930400"/>
            <a:ext cx="8596668" cy="3880773"/>
          </a:xfrm>
        </p:spPr>
        <p:txBody>
          <a:bodyPr>
            <a:normAutofit/>
          </a:bodyPr>
          <a:lstStyle/>
          <a:p>
            <a:r>
              <a:rPr lang="en-US" dirty="0" smtClean="0">
                <a:latin typeface="Times New Roman" panose="02020603050405020304" pitchFamily="18" charset="0"/>
                <a:cs typeface="Times New Roman" panose="02020603050405020304" pitchFamily="18" charset="0"/>
              </a:rPr>
              <a:t>General appearance</a:t>
            </a:r>
          </a:p>
          <a:p>
            <a:r>
              <a:rPr lang="en-US" dirty="0" smtClean="0">
                <a:latin typeface="Times New Roman" panose="02020603050405020304" pitchFamily="18" charset="0"/>
                <a:cs typeface="Times New Roman" panose="02020603050405020304" pitchFamily="18" charset="0"/>
              </a:rPr>
              <a:t>Self help activities </a:t>
            </a:r>
          </a:p>
          <a:p>
            <a:r>
              <a:rPr lang="en-US" dirty="0" smtClean="0">
                <a:latin typeface="Times New Roman" panose="02020603050405020304" pitchFamily="18" charset="0"/>
                <a:cs typeface="Times New Roman" panose="02020603050405020304" pitchFamily="18" charset="0"/>
              </a:rPr>
              <a:t>Motor function</a:t>
            </a:r>
          </a:p>
          <a:p>
            <a:r>
              <a:rPr lang="en-US" dirty="0" smtClean="0">
                <a:latin typeface="Times New Roman" panose="02020603050405020304" pitchFamily="18" charset="0"/>
                <a:cs typeface="Times New Roman" panose="02020603050405020304" pitchFamily="18" charset="0"/>
              </a:rPr>
              <a:t>Language &amp; </a:t>
            </a:r>
            <a:r>
              <a:rPr lang="en-US" dirty="0" smtClean="0">
                <a:latin typeface="Times New Roman" panose="02020603050405020304" pitchFamily="18" charset="0"/>
                <a:cs typeface="Times New Roman" panose="02020603050405020304" pitchFamily="18" charset="0"/>
              </a:rPr>
              <a:t>Communication</a:t>
            </a:r>
          </a:p>
          <a:p>
            <a:r>
              <a:rPr lang="en-US" dirty="0" smtClean="0">
                <a:latin typeface="Times New Roman" panose="02020603050405020304" pitchFamily="18" charset="0"/>
                <a:cs typeface="Times New Roman" panose="02020603050405020304" pitchFamily="18" charset="0"/>
              </a:rPr>
              <a:t>Sensory</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Learning </a:t>
            </a:r>
          </a:p>
          <a:p>
            <a:r>
              <a:rPr lang="en-US" dirty="0">
                <a:latin typeface="Times New Roman" panose="02020603050405020304" pitchFamily="18" charset="0"/>
                <a:cs typeface="Times New Roman" panose="02020603050405020304" pitchFamily="18" charset="0"/>
              </a:rPr>
              <a:t>Social and Emotional</a:t>
            </a:r>
          </a:p>
          <a:p>
            <a:r>
              <a:rPr lang="en-US" dirty="0" smtClean="0">
                <a:latin typeface="Times New Roman" panose="02020603050405020304" pitchFamily="18" charset="0"/>
                <a:cs typeface="Times New Roman" panose="02020603050405020304" pitchFamily="18" charset="0"/>
              </a:rPr>
              <a:t>Physical/Health condition</a:t>
            </a:r>
          </a:p>
          <a:p>
            <a:endParaRPr lang="en-IN" dirty="0"/>
          </a:p>
        </p:txBody>
      </p:sp>
    </p:spTree>
    <p:extLst>
      <p:ext uri="{BB962C8B-B14F-4D97-AF65-F5344CB8AC3E}">
        <p14:creationId xmlns:p14="http://schemas.microsoft.com/office/powerpoint/2010/main" val="169516149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303</TotalTime>
  <Words>1841</Words>
  <Application>Microsoft Office PowerPoint</Application>
  <PresentationFormat>Widescreen</PresentationFormat>
  <Paragraphs>254</Paragraphs>
  <Slides>35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Times New Roman</vt:lpstr>
      <vt:lpstr>Trebuchet MS</vt:lpstr>
      <vt:lpstr>Wingdings 3</vt:lpstr>
      <vt:lpstr>Facet</vt:lpstr>
      <vt:lpstr>MULTIPLE DISABILITY</vt:lpstr>
      <vt:lpstr>TNTEU , B.Ed –SPECIAL EDUCATION PROGRAM</vt:lpstr>
      <vt:lpstr>MULTIPLE DISABILITIES</vt:lpstr>
      <vt:lpstr>DEFINITION</vt:lpstr>
      <vt:lpstr>DEFINITION</vt:lpstr>
      <vt:lpstr>DEFINITION</vt:lpstr>
      <vt:lpstr>CLASSIFICATIONS</vt:lpstr>
      <vt:lpstr>THE COMBINATIONS OF MULTIPLE DISABILITIES</vt:lpstr>
      <vt:lpstr>CHARACTERISTIC FEATURE</vt:lpstr>
      <vt:lpstr>GENERAL APPEARANCE</vt:lpstr>
      <vt:lpstr>MOTOR FUNCTIONS</vt:lpstr>
      <vt:lpstr>SELF HELP ACTIVITIES</vt:lpstr>
      <vt:lpstr>LANGUAGE AND COMMUNICATION</vt:lpstr>
      <vt:lpstr>SENSORY</vt:lpstr>
      <vt:lpstr>SOCIAL AND EMOTIONAL</vt:lpstr>
      <vt:lpstr>LEARNING</vt:lpstr>
      <vt:lpstr>HEALTH</vt:lpstr>
      <vt:lpstr>ASSESSMENT TO UNDERSTAND THE BIO-BEHAVIOURL STATE</vt:lpstr>
      <vt:lpstr>ASSESSMENT</vt:lpstr>
      <vt:lpstr>ASSESSMENT</vt:lpstr>
      <vt:lpstr>ASSESSMENT</vt:lpstr>
      <vt:lpstr>THE SIGNIFICANCE OF BBS ASSESSMENT </vt:lpstr>
      <vt:lpstr>IMPLICATION OF LEARNING </vt:lpstr>
      <vt:lpstr>FACP –PMR ASSESSMENT </vt:lpstr>
      <vt:lpstr>SKILLS IDENTIFIED FOR FACILITATING THE LEARNING OF CHILDREN WITH SEVERE AND PROFOUND INTELLECTUAL DISABILITIES (MULTIPLE DISABILITIES) </vt:lpstr>
      <vt:lpstr>INDIVIDUALISED CARE AND TRAINING  PLAN</vt:lpstr>
      <vt:lpstr>ASSESSMENT ON SUPPORT INTENSITY  NEED IN VARIOUS AREAS</vt:lpstr>
      <vt:lpstr>ASSESSMENT ON SCHOOL PARTICIPATION ACTIVITIES</vt:lpstr>
      <vt:lpstr>ASSESSMENT ON SCHOOL LEARNING ACTIVITIES</vt:lpstr>
      <vt:lpstr>SCORE ON MEDICAL AND BEHAVIOURAL ACTIVITIES</vt:lpstr>
      <vt:lpstr>TYPES OF SUPPORT REQUIRES</vt:lpstr>
      <vt:lpstr>FREQUENCY OF SUPPORT REQUIRES</vt:lpstr>
      <vt:lpstr>DAILY SUPPORT TIME REQUIRES</vt:lpstr>
      <vt:lpstr>INDIVIDUALISED SUPPORT PLAN</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MULTIPLE DISABILITY</dc:title>
  <dc:creator>Priya_kamaraj</dc:creator>
  <cp:lastModifiedBy>Priya_kamaraj</cp:lastModifiedBy>
  <cp:revision>59</cp:revision>
  <dcterms:created xsi:type="dcterms:W3CDTF">2020-04-22T08:19:06Z</dcterms:created>
  <dcterms:modified xsi:type="dcterms:W3CDTF">2020-07-31T21:13:51Z</dcterms:modified>
</cp:coreProperties>
</file>